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1"/>
  </p:notesMasterIdLst>
  <p:sldIdLst>
    <p:sldId id="256" r:id="rId2"/>
    <p:sldId id="257" r:id="rId3"/>
    <p:sldId id="423" r:id="rId4"/>
    <p:sldId id="424" r:id="rId5"/>
    <p:sldId id="425" r:id="rId6"/>
    <p:sldId id="426" r:id="rId7"/>
    <p:sldId id="427" r:id="rId8"/>
    <p:sldId id="428" r:id="rId9"/>
    <p:sldId id="429" r:id="rId10"/>
    <p:sldId id="430" r:id="rId11"/>
    <p:sldId id="431" r:id="rId12"/>
    <p:sldId id="394" r:id="rId13"/>
    <p:sldId id="432" r:id="rId14"/>
    <p:sldId id="433" r:id="rId15"/>
    <p:sldId id="446" r:id="rId16"/>
    <p:sldId id="447" r:id="rId17"/>
    <p:sldId id="448"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D9B6A-6469-470B-A75D-CBE0359A927B}" type="datetimeFigureOut">
              <a:rPr lang="en-US" smtClean="0"/>
              <a:t>3/19/2021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1A205-AE64-479C-8963-18F377322C26}" type="slidenum">
              <a:rPr lang="en-US" smtClean="0"/>
              <a:t>‹#›</a:t>
            </a:fld>
            <a:endParaRPr lang="en-US"/>
          </a:p>
        </p:txBody>
      </p:sp>
    </p:spTree>
    <p:extLst>
      <p:ext uri="{BB962C8B-B14F-4D97-AF65-F5344CB8AC3E}">
        <p14:creationId xmlns:p14="http://schemas.microsoft.com/office/powerpoint/2010/main" val="571115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CF1A1B0-862D-4909-A7DB-D8ADA062DFCA}" type="datetimeFigureOut">
              <a:rPr lang="en-US" dirty="0"/>
              <a:t>3/19/2021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56144-9CB7-4E3A-B87E-A382F9BE05EF}" type="datetimeFigureOut">
              <a:rPr lang="en-US" dirty="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3D55F-46AB-4791-9172-4FA8DD3A6A9C}" type="datetimeFigureOut">
              <a:rPr lang="en-US" dirty="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026881-8A08-449C-8D73-E5F201F814C1}" type="datetimeFigureOut">
              <a:rPr lang="en-US" dirty="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B5A5E-0C07-4E93-A112-D37B4D166B30}" type="datetimeFigureOut">
              <a:rPr lang="en-US" dirty="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1F71C5-DC57-4358-A1EA-30C08AF6E3C5}" type="datetimeFigureOut">
              <a:rPr lang="en-US" dirty="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571DBA-DE60-4731-B773-47AAA185C143}" type="datetimeFigureOut">
              <a:rPr lang="en-US" dirty="0"/>
              <a:t>3/19/2021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3/19/2021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4A628-C83B-4C66-83F4-1711CE3738FD}" type="datetimeFigureOut">
              <a:rPr lang="en-US" dirty="0"/>
              <a:t>3/19/2021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8C1D73-9400-43CA-A37F-F9B7D00DE14C}" type="datetimeFigureOut">
              <a:rPr lang="en-US" dirty="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8B7711-B905-4633-B4D7-6F3A49A2E7D9}" type="datetimeFigureOut">
              <a:rPr lang="en-US" dirty="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89C235CF-BDA2-4E7E-8BBD-350479985E74}" type="datetimeFigureOut">
              <a:rPr lang="en-US" dirty="0"/>
              <a:pPr/>
              <a:t>3/19/2021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52"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wmf"/><Relationship Id="rId5" Type="http://schemas.openxmlformats.org/officeDocument/2006/relationships/oleObject" Target="../embeddings/oleObject7.bin"/><Relationship Id="rId4" Type="http://schemas.openxmlformats.org/officeDocument/2006/relationships/hyperlink" Target="winword%20TestMortgageClass.java"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8.bin"/><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9.bin"/><Relationship Id="rId1" Type="http://schemas.openxmlformats.org/officeDocument/2006/relationships/slideLayout" Target="../slideLayouts/slideLayout2.xml"/><Relationship Id="rId5" Type="http://schemas.openxmlformats.org/officeDocument/2006/relationships/image" Target="../media/image21.wmf"/><Relationship Id="rId4" Type="http://schemas.openxmlformats.org/officeDocument/2006/relationships/oleObject" Target="../embeddings/oleObject10.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24.wmf"/><Relationship Id="rId4" Type="http://schemas.openxmlformats.org/officeDocument/2006/relationships/oleObject" Target="../embeddings/oleObject11.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hyperlink" Target="winword%20TestCircle.java"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hyperlink" Target="winword%20TestMortgageClass.java"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slideLayout" Target="../slideLayouts/slideLayout2.xml"/><Relationship Id="rId7" Type="http://schemas.openxmlformats.org/officeDocument/2006/relationships/oleObject" Target="../embeddings/oleObject5.bin"/><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hyperlink" Target="winword%20TestMortgageClass.java" TargetMode="Externa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hyperlink" Target="winword%20TestMortgageClass.jav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ICS 141 – Programming With Objects</a:t>
            </a:r>
          </a:p>
        </p:txBody>
      </p:sp>
      <p:sp>
        <p:nvSpPr>
          <p:cNvPr id="3" name="Subtitle 2"/>
          <p:cNvSpPr>
            <a:spLocks noGrp="1"/>
          </p:cNvSpPr>
          <p:nvPr>
            <p:ph type="subTitle" idx="1"/>
          </p:nvPr>
        </p:nvSpPr>
        <p:spPr/>
        <p:txBody>
          <a:bodyPr/>
          <a:lstStyle/>
          <a:p>
            <a:r>
              <a:rPr lang="en-US">
                <a:solidFill>
                  <a:srgbClr val="FFFF00"/>
                </a:solidFill>
              </a:rPr>
              <a:t>Lecture 6 </a:t>
            </a:r>
            <a:r>
              <a:rPr lang="en-US" dirty="0">
                <a:solidFill>
                  <a:srgbClr val="FFFF00"/>
                </a:solidFill>
              </a:rPr>
              <a:t>– Robert Jahn</a:t>
            </a:r>
          </a:p>
          <a:p>
            <a:r>
              <a:rPr lang="en-US" dirty="0">
                <a:solidFill>
                  <a:srgbClr val="FFFF00"/>
                </a:solidFill>
              </a:rPr>
              <a:t>Based on the slides of Dr. Daniel Liang</a:t>
            </a:r>
          </a:p>
        </p:txBody>
      </p:sp>
    </p:spTree>
    <p:extLst>
      <p:ext uri="{BB962C8B-B14F-4D97-AF65-F5344CB8AC3E}">
        <p14:creationId xmlns:p14="http://schemas.microsoft.com/office/powerpoint/2010/main" val="1139211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1524000" y="446088"/>
            <a:ext cx="7772400" cy="914400"/>
          </a:xfrm>
        </p:spPr>
        <p:txBody>
          <a:bodyPr/>
          <a:lstStyle/>
          <a:p>
            <a:r>
              <a:rPr lang="en-US" altLang="en-US" dirty="0"/>
              <a:t>Array of Objects, cont.</a:t>
            </a:r>
            <a:endParaRPr lang="en-US" altLang="en-US" dirty="0">
              <a:hlinkClick r:id="rId4" action="ppaction://program"/>
            </a:endParaRPr>
          </a:p>
        </p:txBody>
      </p:sp>
      <p:sp>
        <p:nvSpPr>
          <p:cNvPr id="372739" name="Rectangle 3"/>
          <p:cNvSpPr>
            <a:spLocks noChangeArrowheads="1"/>
          </p:cNvSpPr>
          <p:nvPr/>
        </p:nvSpPr>
        <p:spPr bwMode="auto">
          <a:xfrm>
            <a:off x="4122738" y="28844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372740" name="Object 4"/>
          <p:cNvGraphicFramePr>
            <a:graphicFrameLocks noChangeAspect="1"/>
          </p:cNvGraphicFramePr>
          <p:nvPr/>
        </p:nvGraphicFramePr>
        <p:xfrm>
          <a:off x="794658" y="3253820"/>
          <a:ext cx="8839200" cy="2438400"/>
        </p:xfrm>
        <a:graphic>
          <a:graphicData uri="http://schemas.openxmlformats.org/presentationml/2006/ole">
            <mc:AlternateContent xmlns:mc="http://schemas.openxmlformats.org/markup-compatibility/2006">
              <mc:Choice xmlns:v="urn:schemas-microsoft-com:vml" Requires="v">
                <p:oleObj r:id="rId5" imgW="3944112" imgH="1086612" progId="Word.Picture.8">
                  <p:embed/>
                </p:oleObj>
              </mc:Choice>
              <mc:Fallback>
                <p:oleObj r:id="rId5" imgW="3944112" imgH="1086612"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658" y="3253820"/>
                        <a:ext cx="8839200" cy="2438400"/>
                      </a:xfrm>
                      <a:prstGeom prst="rect">
                        <a:avLst/>
                      </a:prstGeom>
                      <a:solidFill>
                        <a:schemeClr val="tx1"/>
                      </a:solidFill>
                    </p:spPr>
                  </p:pic>
                </p:oleObj>
              </mc:Fallback>
            </mc:AlternateContent>
          </a:graphicData>
        </a:graphic>
      </p:graphicFrame>
      <p:sp>
        <p:nvSpPr>
          <p:cNvPr id="372741" name="Rectangle 5"/>
          <p:cNvSpPr>
            <a:spLocks noGrp="1" noChangeArrowheads="1"/>
          </p:cNvSpPr>
          <p:nvPr>
            <p:ph type="body" idx="1"/>
          </p:nvPr>
        </p:nvSpPr>
        <p:spPr>
          <a:xfrm>
            <a:off x="609600" y="1621971"/>
            <a:ext cx="8686800" cy="5105400"/>
          </a:xfrm>
          <a:noFill/>
          <a:ln/>
        </p:spPr>
        <p:txBody>
          <a:bodyPr/>
          <a:lstStyle/>
          <a:p>
            <a:pPr>
              <a:buFont typeface="Monotype Sorts" pitchFamily="2" charset="2"/>
              <a:buNone/>
            </a:pPr>
            <a:r>
              <a:rPr lang="en-US" altLang="en-US" sz="2400" dirty="0">
                <a:latin typeface="Courier New" panose="02070309020205020404" pitchFamily="49" charset="0"/>
                <a:cs typeface="Times New Roman" panose="02020603050405020304" pitchFamily="18" charset="0"/>
              </a:rPr>
              <a:t>   Circle[] </a:t>
            </a:r>
            <a:r>
              <a:rPr lang="en-US" altLang="en-US" sz="2400" dirty="0" err="1">
                <a:latin typeface="Courier New" panose="02070309020205020404" pitchFamily="49" charset="0"/>
                <a:cs typeface="Times New Roman" panose="02020603050405020304" pitchFamily="18" charset="0"/>
              </a:rPr>
              <a:t>circleArray</a:t>
            </a:r>
            <a:r>
              <a:rPr lang="en-US" altLang="en-US" sz="2400" dirty="0">
                <a:latin typeface="Courier New" panose="02070309020205020404" pitchFamily="49" charset="0"/>
                <a:cs typeface="Times New Roman" panose="02020603050405020304" pitchFamily="18" charset="0"/>
              </a:rPr>
              <a:t> = new Circle[10];</a:t>
            </a:r>
            <a:r>
              <a:rPr lang="en-US" altLang="en-US" sz="2400" dirty="0">
                <a:latin typeface="Courier New" panose="02070309020205020404" pitchFamily="49" charset="0"/>
              </a:rPr>
              <a:t> </a:t>
            </a:r>
          </a:p>
          <a:p>
            <a:pPr>
              <a:buFont typeface="Monotype Sorts" pitchFamily="2" charset="2"/>
              <a:buNone/>
            </a:pPr>
            <a:endParaRPr lang="en-US" altLang="en-US" sz="2400" dirty="0">
              <a:latin typeface="Courier New" panose="02070309020205020404" pitchFamily="49"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04166575"/>
      </p:ext>
    </p:extLst>
  </p:cSld>
  <p:clrMapOvr>
    <a:masterClrMapping/>
  </p:clrMapOvr>
  <mc:AlternateContent xmlns:mc="http://schemas.openxmlformats.org/markup-compatibility/2006" xmlns:p14="http://schemas.microsoft.com/office/powerpoint/2010/main">
    <mc:Choice Requires="p14">
      <p:transition spd="slow" p14:dur="2000" advTm="30776"/>
    </mc:Choice>
    <mc:Fallback xmlns="">
      <p:transition spd="slow" advTm="30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1420586" y="337571"/>
            <a:ext cx="7772400" cy="914400"/>
          </a:xfrm>
        </p:spPr>
        <p:txBody>
          <a:bodyPr/>
          <a:lstStyle/>
          <a:p>
            <a:r>
              <a:rPr lang="en-US" altLang="en-US" dirty="0"/>
              <a:t>Array of Objects, cont.</a:t>
            </a:r>
          </a:p>
        </p:txBody>
      </p:sp>
      <p:sp>
        <p:nvSpPr>
          <p:cNvPr id="373763" name="Rectangle 3"/>
          <p:cNvSpPr>
            <a:spLocks noChangeArrowheads="1"/>
          </p:cNvSpPr>
          <p:nvPr/>
        </p:nvSpPr>
        <p:spPr bwMode="auto">
          <a:xfrm>
            <a:off x="4122738" y="28844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3764" name="Rectangle 4"/>
          <p:cNvSpPr>
            <a:spLocks noGrp="1" noChangeArrowheads="1"/>
          </p:cNvSpPr>
          <p:nvPr>
            <p:ph type="body" idx="1"/>
          </p:nvPr>
        </p:nvSpPr>
        <p:spPr>
          <a:xfrm>
            <a:off x="1077686" y="1491343"/>
            <a:ext cx="8458200" cy="4038600"/>
          </a:xfrm>
          <a:noFill/>
          <a:ln/>
        </p:spPr>
        <p:txBody>
          <a:bodyPr/>
          <a:lstStyle/>
          <a:p>
            <a:pPr>
              <a:buFont typeface="Monotype Sorts" pitchFamily="2" charset="2"/>
              <a:buNone/>
            </a:pPr>
            <a:r>
              <a:rPr lang="en-US" altLang="en-US" sz="4000" dirty="0"/>
              <a:t>Summarizing the areas of the circles</a:t>
            </a:r>
          </a:p>
          <a:p>
            <a:pPr>
              <a:buFont typeface="Monotype Sorts" pitchFamily="2" charset="2"/>
              <a:buNone/>
            </a:pPr>
            <a:r>
              <a:rPr lang="en-US" altLang="en-US" sz="3400" dirty="0"/>
              <a:t> </a:t>
            </a:r>
          </a:p>
        </p:txBody>
      </p:sp>
      <p:pic>
        <p:nvPicPr>
          <p:cNvPr id="3" name="Picture 2"/>
          <p:cNvPicPr>
            <a:picLocks noChangeAspect="1"/>
          </p:cNvPicPr>
          <p:nvPr/>
        </p:nvPicPr>
        <p:blipFill>
          <a:blip r:embed="rId4"/>
          <a:stretch>
            <a:fillRect/>
          </a:stretch>
        </p:blipFill>
        <p:spPr>
          <a:xfrm>
            <a:off x="1503587" y="2884488"/>
            <a:ext cx="8565697" cy="3818443"/>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80664940"/>
      </p:ext>
    </p:extLst>
  </p:cSld>
  <p:clrMapOvr>
    <a:masterClrMapping/>
  </p:clrMapOvr>
  <mc:AlternateContent xmlns:mc="http://schemas.openxmlformats.org/markup-compatibility/2006" xmlns:p14="http://schemas.microsoft.com/office/powerpoint/2010/main">
    <mc:Choice Requires="p14">
      <p:transition spd="slow" p14:dur="2000" advTm="73883"/>
    </mc:Choice>
    <mc:Fallback xmlns="">
      <p:transition spd="slow" advTm="73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147" y="751116"/>
            <a:ext cx="10364451" cy="1693718"/>
          </a:xfrm>
        </p:spPr>
        <p:txBody>
          <a:bodyPr>
            <a:normAutofit/>
          </a:bodyPr>
          <a:lstStyle/>
          <a:p>
            <a:r>
              <a:rPr lang="en-US" dirty="0"/>
              <a:t>Inheritance, Polymorphism, and dynamic binding</a:t>
            </a:r>
          </a:p>
        </p:txBody>
      </p:sp>
    </p:spTree>
    <p:extLst>
      <p:ext uri="{BB962C8B-B14F-4D97-AF65-F5344CB8AC3E}">
        <p14:creationId xmlns:p14="http://schemas.microsoft.com/office/powerpoint/2010/main" val="479643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888165"/>
          </a:xfrm>
        </p:spPr>
        <p:txBody>
          <a:bodyPr/>
          <a:lstStyle/>
          <a:p>
            <a:r>
              <a:rPr lang="en-US" dirty="0"/>
              <a:t>Motivations</a:t>
            </a:r>
          </a:p>
        </p:txBody>
      </p:sp>
      <p:sp>
        <p:nvSpPr>
          <p:cNvPr id="3" name="TextBox 2"/>
          <p:cNvSpPr txBox="1"/>
          <p:nvPr/>
        </p:nvSpPr>
        <p:spPr>
          <a:xfrm>
            <a:off x="675409" y="1776845"/>
            <a:ext cx="9985664" cy="3416320"/>
          </a:xfrm>
          <a:prstGeom prst="rect">
            <a:avLst/>
          </a:prstGeom>
          <a:noFill/>
        </p:spPr>
        <p:txBody>
          <a:bodyPr wrap="square" rtlCol="0">
            <a:spAutoFit/>
          </a:bodyPr>
          <a:lstStyle/>
          <a:p>
            <a:r>
              <a:rPr lang="en-US" sz="2400" dirty="0"/>
              <a:t>Say we want to define classes to model various shapes, such as circles, triangles, rectangles, and squares. Many of these shapes share similar features. We can imagine that all of them would have data fields responsible for storing area, perimeter, and some other features. Further, they would all need methods to calculate perimeter and area.</a:t>
            </a:r>
          </a:p>
          <a:p>
            <a:endParaRPr lang="en-US" sz="2400" dirty="0"/>
          </a:p>
          <a:p>
            <a:r>
              <a:rPr lang="en-US" sz="2400" dirty="0"/>
              <a:t>So, if we define these classes normally, we are going to notice much of the same code being re-used time and again. How do we avoid this redundant coding? As we shall see, inheritance is a Java’s solution to this issue.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38333583"/>
      </p:ext>
    </p:extLst>
  </p:cSld>
  <p:clrMapOvr>
    <a:masterClrMapping/>
  </p:clrMapOvr>
  <mc:AlternateContent xmlns:mc="http://schemas.openxmlformats.org/markup-compatibility/2006" xmlns:p14="http://schemas.microsoft.com/office/powerpoint/2010/main">
    <mc:Choice Requires="p14">
      <p:transition spd="slow" p14:dur="2000" advTm="117216"/>
    </mc:Choice>
    <mc:Fallback xmlns="">
      <p:transition spd="slow" advTm="117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42505"/>
            <a:ext cx="10353761" cy="1187532"/>
          </a:xfrm>
        </p:spPr>
        <p:txBody>
          <a:bodyPr/>
          <a:lstStyle/>
          <a:p>
            <a:r>
              <a:rPr lang="en-US" dirty="0"/>
              <a:t>As an example</a:t>
            </a:r>
          </a:p>
        </p:txBody>
      </p:sp>
      <p:pic>
        <p:nvPicPr>
          <p:cNvPr id="3" name="Picture 2"/>
          <p:cNvPicPr>
            <a:picLocks noChangeAspect="1"/>
          </p:cNvPicPr>
          <p:nvPr/>
        </p:nvPicPr>
        <p:blipFill>
          <a:blip r:embed="rId4"/>
          <a:stretch>
            <a:fillRect/>
          </a:stretch>
        </p:blipFill>
        <p:spPr>
          <a:xfrm>
            <a:off x="143554" y="1738744"/>
            <a:ext cx="5557375" cy="4970845"/>
          </a:xfrm>
          <a:prstGeom prst="rect">
            <a:avLst/>
          </a:prstGeom>
        </p:spPr>
      </p:pic>
      <p:pic>
        <p:nvPicPr>
          <p:cNvPr id="6" name="Picture 5"/>
          <p:cNvPicPr>
            <a:picLocks noChangeAspect="1"/>
          </p:cNvPicPr>
          <p:nvPr/>
        </p:nvPicPr>
        <p:blipFill>
          <a:blip r:embed="rId5"/>
          <a:stretch>
            <a:fillRect/>
          </a:stretch>
        </p:blipFill>
        <p:spPr>
          <a:xfrm>
            <a:off x="6082393" y="1747236"/>
            <a:ext cx="5630636" cy="4962353"/>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58839420"/>
      </p:ext>
    </p:extLst>
  </p:cSld>
  <p:clrMapOvr>
    <a:masterClrMapping/>
  </p:clrMapOvr>
  <mc:AlternateContent xmlns:mc="http://schemas.openxmlformats.org/markup-compatibility/2006" xmlns:p14="http://schemas.microsoft.com/office/powerpoint/2010/main">
    <mc:Choice Requires="p14">
      <p:transition spd="slow" p14:dur="2000" advTm="62441"/>
    </mc:Choice>
    <mc:Fallback xmlns="">
      <p:transition spd="slow" advTm="62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Board Example</a:t>
            </a:r>
          </a:p>
        </p:txBody>
      </p:sp>
      <p:pic>
        <p:nvPicPr>
          <p:cNvPr id="4" name="Picture 3"/>
          <p:cNvPicPr>
            <a:picLocks noChangeAspect="1"/>
          </p:cNvPicPr>
          <p:nvPr/>
        </p:nvPicPr>
        <p:blipFill>
          <a:blip r:embed="rId4"/>
          <a:stretch>
            <a:fillRect/>
          </a:stretch>
        </p:blipFill>
        <p:spPr>
          <a:xfrm>
            <a:off x="1881868" y="1776411"/>
            <a:ext cx="6674303" cy="4781806"/>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65397499"/>
      </p:ext>
    </p:extLst>
  </p:cSld>
  <p:clrMapOvr>
    <a:masterClrMapping/>
  </p:clrMapOvr>
  <mc:AlternateContent xmlns:mc="http://schemas.openxmlformats.org/markup-compatibility/2006" xmlns:p14="http://schemas.microsoft.com/office/powerpoint/2010/main">
    <mc:Choice Requires="p14">
      <p:transition spd="slow" p14:dur="2000" advTm="255089"/>
    </mc:Choice>
    <mc:Fallback xmlns="">
      <p:transition spd="slow" advTm="255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Board Example</a:t>
            </a:r>
          </a:p>
        </p:txBody>
      </p:sp>
      <p:pic>
        <p:nvPicPr>
          <p:cNvPr id="3" name="Picture 2"/>
          <p:cNvPicPr>
            <a:picLocks noChangeAspect="1"/>
          </p:cNvPicPr>
          <p:nvPr/>
        </p:nvPicPr>
        <p:blipFill>
          <a:blip r:embed="rId4"/>
          <a:stretch>
            <a:fillRect/>
          </a:stretch>
        </p:blipFill>
        <p:spPr>
          <a:xfrm>
            <a:off x="1404937" y="2000929"/>
            <a:ext cx="9448643" cy="4486957"/>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35299581"/>
      </p:ext>
    </p:extLst>
  </p:cSld>
  <p:clrMapOvr>
    <a:masterClrMapping/>
  </p:clrMapOvr>
  <mc:AlternateContent xmlns:mc="http://schemas.openxmlformats.org/markup-compatibility/2006" xmlns:p14="http://schemas.microsoft.com/office/powerpoint/2010/main">
    <mc:Choice Requires="p14">
      <p:transition spd="slow" p14:dur="2000" advTm="393905"/>
    </mc:Choice>
    <mc:Fallback xmlns="">
      <p:transition spd="slow" advTm="393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Board Example</a:t>
            </a:r>
          </a:p>
        </p:txBody>
      </p:sp>
      <p:pic>
        <p:nvPicPr>
          <p:cNvPr id="4" name="Picture 3"/>
          <p:cNvPicPr>
            <a:picLocks noChangeAspect="1"/>
          </p:cNvPicPr>
          <p:nvPr/>
        </p:nvPicPr>
        <p:blipFill>
          <a:blip r:embed="rId4"/>
          <a:stretch>
            <a:fillRect/>
          </a:stretch>
        </p:blipFill>
        <p:spPr>
          <a:xfrm>
            <a:off x="628649" y="2242456"/>
            <a:ext cx="10910209" cy="310242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38589800"/>
      </p:ext>
    </p:extLst>
  </p:cSld>
  <p:clrMapOvr>
    <a:masterClrMapping/>
  </p:clrMapOvr>
  <mc:AlternateContent xmlns:mc="http://schemas.openxmlformats.org/markup-compatibility/2006" xmlns:p14="http://schemas.microsoft.com/office/powerpoint/2010/main">
    <mc:Choice Requires="p14">
      <p:transition spd="slow" p14:dur="2000" advTm="143202"/>
    </mc:Choice>
    <mc:Fallback xmlns="">
      <p:transition spd="slow" advTm="143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961901"/>
          </a:xfrm>
        </p:spPr>
        <p:txBody>
          <a:bodyPr>
            <a:normAutofit fontScale="90000"/>
          </a:bodyPr>
          <a:lstStyle/>
          <a:p>
            <a:r>
              <a:rPr lang="en-US" dirty="0"/>
              <a:t>UML Class diagrams modeling inheritance</a:t>
            </a:r>
          </a:p>
        </p:txBody>
      </p:sp>
      <p:graphicFrame>
        <p:nvGraphicFramePr>
          <p:cNvPr id="3" name="Object 13"/>
          <p:cNvGraphicFramePr>
            <a:graphicFrameLocks noChangeAspect="1"/>
          </p:cNvGraphicFramePr>
          <p:nvPr/>
        </p:nvGraphicFramePr>
        <p:xfrm>
          <a:off x="249381" y="1097205"/>
          <a:ext cx="5640779" cy="5760795"/>
        </p:xfrm>
        <a:graphic>
          <a:graphicData uri="http://schemas.openxmlformats.org/presentationml/2006/ole">
            <mc:AlternateContent xmlns:mc="http://schemas.openxmlformats.org/markup-compatibility/2006">
              <mc:Choice xmlns:v="urn:schemas-microsoft-com:vml" Requires="v">
                <p:oleObj name="Picture" r:id="rId2" imgW="4526280" imgH="4608576" progId="Word.Picture.8">
                  <p:embed/>
                </p:oleObj>
              </mc:Choice>
              <mc:Fallback>
                <p:oleObj name="Picture" r:id="rId2" imgW="4526280" imgH="4608576" progId="Word.Picture.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81" y="1097205"/>
                        <a:ext cx="5640779" cy="5760795"/>
                      </a:xfrm>
                      <a:prstGeom prst="rect">
                        <a:avLst/>
                      </a:prstGeom>
                      <a:solidFill>
                        <a:schemeClr val="tx1"/>
                      </a:solidFill>
                    </p:spPr>
                  </p:pic>
                </p:oleObj>
              </mc:Fallback>
            </mc:AlternateContent>
          </a:graphicData>
        </a:graphic>
      </p:graphicFrame>
      <p:sp>
        <p:nvSpPr>
          <p:cNvPr id="4" name="TextBox 3"/>
          <p:cNvSpPr txBox="1"/>
          <p:nvPr/>
        </p:nvSpPr>
        <p:spPr>
          <a:xfrm>
            <a:off x="6390409" y="1413164"/>
            <a:ext cx="5517573" cy="3170099"/>
          </a:xfrm>
          <a:prstGeom prst="rect">
            <a:avLst/>
          </a:prstGeom>
          <a:noFill/>
        </p:spPr>
        <p:txBody>
          <a:bodyPr wrap="square" rtlCol="0">
            <a:spAutoFit/>
          </a:bodyPr>
          <a:lstStyle/>
          <a:p>
            <a:r>
              <a:rPr lang="en-US" sz="4000" dirty="0"/>
              <a:t>This is the example the book uses. We’ll be going forward with a slightly altered example.</a:t>
            </a:r>
          </a:p>
        </p:txBody>
      </p:sp>
    </p:spTree>
    <p:extLst>
      <p:ext uri="{BB962C8B-B14F-4D97-AF65-F5344CB8AC3E}">
        <p14:creationId xmlns:p14="http://schemas.microsoft.com/office/powerpoint/2010/main" val="814029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2144486" y="0"/>
            <a:ext cx="6964304" cy="6858000"/>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35714458"/>
      </p:ext>
    </p:extLst>
  </p:cSld>
  <p:clrMapOvr>
    <a:masterClrMapping/>
  </p:clrMapOvr>
  <mc:AlternateContent xmlns:mc="http://schemas.openxmlformats.org/markup-compatibility/2006" xmlns:p14="http://schemas.microsoft.com/office/powerpoint/2010/main">
    <mc:Choice Requires="p14">
      <p:transition spd="slow" p14:dur="2000" advTm="155789"/>
    </mc:Choice>
    <mc:Fallback xmlns="">
      <p:transition spd="slow" advTm="155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Content Placeholder 2"/>
          <p:cNvSpPr>
            <a:spLocks noGrp="1"/>
          </p:cNvSpPr>
          <p:nvPr>
            <p:ph idx="1"/>
          </p:nvPr>
        </p:nvSpPr>
        <p:spPr>
          <a:xfrm>
            <a:off x="195943" y="1828800"/>
            <a:ext cx="11741591" cy="5029200"/>
          </a:xfrm>
        </p:spPr>
        <p:txBody>
          <a:bodyPr>
            <a:normAutofit/>
          </a:bodyPr>
          <a:lstStyle/>
          <a:p>
            <a:r>
              <a:rPr lang="en-US" sz="2400" dirty="0"/>
              <a:t>Announcements/Reminders						6:00 – 6:05</a:t>
            </a:r>
          </a:p>
          <a:p>
            <a:r>
              <a:rPr lang="en-US" sz="2400" dirty="0"/>
              <a:t>Composition/Aggregation						6:35 – 6:45</a:t>
            </a:r>
          </a:p>
          <a:p>
            <a:r>
              <a:rPr lang="en-US" sz="2400" dirty="0"/>
              <a:t>Arrays of Objects								6:45 – 6:55</a:t>
            </a:r>
          </a:p>
          <a:p>
            <a:r>
              <a:rPr lang="en-US" sz="2400" dirty="0"/>
              <a:t>Inheritance								7:10 – 7:45</a:t>
            </a:r>
          </a:p>
          <a:p>
            <a:r>
              <a:rPr lang="en-US" sz="2400" dirty="0"/>
              <a:t>Assignment #5								7:55 – 8:00</a:t>
            </a:r>
          </a:p>
        </p:txBody>
      </p:sp>
    </p:spTree>
    <p:extLst>
      <p:ext uri="{BB962C8B-B14F-4D97-AF65-F5344CB8AC3E}">
        <p14:creationId xmlns:p14="http://schemas.microsoft.com/office/powerpoint/2010/main" val="1088482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638783"/>
          </a:xfrm>
        </p:spPr>
        <p:txBody>
          <a:bodyPr>
            <a:normAutofit fontScale="90000"/>
          </a:bodyPr>
          <a:lstStyle/>
          <a:p>
            <a:r>
              <a:rPr lang="en-US" dirty="0"/>
              <a:t>Square Class</a:t>
            </a:r>
          </a:p>
        </p:txBody>
      </p:sp>
      <p:pic>
        <p:nvPicPr>
          <p:cNvPr id="3" name="Picture 2"/>
          <p:cNvPicPr>
            <a:picLocks noChangeAspect="1"/>
          </p:cNvPicPr>
          <p:nvPr/>
        </p:nvPicPr>
        <p:blipFill>
          <a:blip r:embed="rId4"/>
          <a:stretch>
            <a:fillRect/>
          </a:stretch>
        </p:blipFill>
        <p:spPr>
          <a:xfrm>
            <a:off x="1942665" y="1257300"/>
            <a:ext cx="8479415" cy="5456588"/>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33417934"/>
      </p:ext>
    </p:extLst>
  </p:cSld>
  <p:clrMapOvr>
    <a:masterClrMapping/>
  </p:clrMapOvr>
  <mc:AlternateContent xmlns:mc="http://schemas.openxmlformats.org/markup-compatibility/2006" xmlns:p14="http://schemas.microsoft.com/office/powerpoint/2010/main">
    <mc:Choice Requires="p14">
      <p:transition spd="slow" p14:dur="2000" advTm="200811"/>
    </mc:Choice>
    <mc:Fallback xmlns="">
      <p:transition spd="slow" advTm="200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1044028"/>
          </a:xfrm>
        </p:spPr>
        <p:txBody>
          <a:bodyPr/>
          <a:lstStyle/>
          <a:p>
            <a:r>
              <a:rPr lang="en-US" dirty="0"/>
              <a:t>Testing our inheritance</a:t>
            </a:r>
          </a:p>
        </p:txBody>
      </p:sp>
      <p:pic>
        <p:nvPicPr>
          <p:cNvPr id="4" name="Picture 3"/>
          <p:cNvPicPr>
            <a:picLocks noChangeAspect="1"/>
          </p:cNvPicPr>
          <p:nvPr/>
        </p:nvPicPr>
        <p:blipFill>
          <a:blip r:embed="rId4"/>
          <a:stretch>
            <a:fillRect/>
          </a:stretch>
        </p:blipFill>
        <p:spPr>
          <a:xfrm>
            <a:off x="246154" y="2227488"/>
            <a:ext cx="7278621" cy="4241845"/>
          </a:xfrm>
          <a:prstGeom prst="rect">
            <a:avLst/>
          </a:prstGeom>
        </p:spPr>
      </p:pic>
      <p:pic>
        <p:nvPicPr>
          <p:cNvPr id="5" name="Picture 4"/>
          <p:cNvPicPr>
            <a:picLocks noChangeAspect="1"/>
          </p:cNvPicPr>
          <p:nvPr/>
        </p:nvPicPr>
        <p:blipFill>
          <a:blip r:embed="rId5"/>
          <a:stretch>
            <a:fillRect/>
          </a:stretch>
        </p:blipFill>
        <p:spPr>
          <a:xfrm>
            <a:off x="9424188" y="3429000"/>
            <a:ext cx="1133475" cy="1390650"/>
          </a:xfrm>
          <a:prstGeom prst="rect">
            <a:avLst/>
          </a:prstGeom>
        </p:spPr>
      </p:pic>
      <p:cxnSp>
        <p:nvCxnSpPr>
          <p:cNvPr id="7" name="Straight Arrow Connector 6"/>
          <p:cNvCxnSpPr/>
          <p:nvPr/>
        </p:nvCxnSpPr>
        <p:spPr>
          <a:xfrm>
            <a:off x="7524775" y="4124325"/>
            <a:ext cx="17872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62698982"/>
      </p:ext>
    </p:extLst>
  </p:cSld>
  <p:clrMapOvr>
    <a:masterClrMapping/>
  </p:clrMapOvr>
  <mc:AlternateContent xmlns:mc="http://schemas.openxmlformats.org/markup-compatibility/2006" xmlns:p14="http://schemas.microsoft.com/office/powerpoint/2010/main">
    <mc:Choice Requires="p14">
      <p:transition spd="slow" p14:dur="2000" advTm="84051"/>
    </mc:Choice>
    <mc:Fallback xmlns="">
      <p:transition spd="slow" advTm="84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sz="quarter" idx="4294967295"/>
          </p:nvPr>
        </p:nvSpPr>
        <p:spPr>
          <a:xfrm>
            <a:off x="913774" y="2367092"/>
            <a:ext cx="10363826" cy="4189572"/>
          </a:xfrm>
          <a:prstGeom prst="rect">
            <a:avLst/>
          </a:prstGeom>
        </p:spPr>
        <p:txBody>
          <a:bodyPr>
            <a:normAutofit/>
          </a:bodyPr>
          <a:lstStyle/>
          <a:p>
            <a:r>
              <a:rPr lang="en-US" sz="2400" cap="none" dirty="0"/>
              <a:t>When we use inheritance, the class from which we inherit is called the </a:t>
            </a:r>
            <a:r>
              <a:rPr lang="en-US" sz="2400" cap="none" dirty="0">
                <a:solidFill>
                  <a:srgbClr val="FFFF00"/>
                </a:solidFill>
              </a:rPr>
              <a:t>superclass</a:t>
            </a:r>
            <a:r>
              <a:rPr lang="en-US" sz="2400" cap="none" dirty="0"/>
              <a:t>.</a:t>
            </a:r>
          </a:p>
          <a:p>
            <a:pPr lvl="1"/>
            <a:r>
              <a:rPr lang="en-US" sz="2000" cap="none" dirty="0">
                <a:effectLst/>
                <a:cs typeface="Aharoni" panose="02010803020104030203" pitchFamily="2" charset="-79"/>
              </a:rPr>
              <a:t>GeometricObject class</a:t>
            </a:r>
          </a:p>
          <a:p>
            <a:r>
              <a:rPr lang="en-US" sz="2400" cap="none" dirty="0">
                <a:effectLst/>
                <a:cs typeface="Aharoni" panose="02010803020104030203" pitchFamily="2" charset="-79"/>
              </a:rPr>
              <a:t>The class that does the inheriting is called the </a:t>
            </a:r>
            <a:r>
              <a:rPr lang="en-US" sz="2400" cap="none" dirty="0">
                <a:solidFill>
                  <a:srgbClr val="FFFF00"/>
                </a:solidFill>
                <a:effectLst/>
                <a:cs typeface="Aharoni" panose="02010803020104030203" pitchFamily="2" charset="-79"/>
              </a:rPr>
              <a:t>subclass</a:t>
            </a:r>
            <a:r>
              <a:rPr lang="en-US" sz="2400" cap="none" dirty="0">
                <a:effectLst/>
                <a:cs typeface="Aharoni" panose="02010803020104030203" pitchFamily="2" charset="-79"/>
              </a:rPr>
              <a:t>.</a:t>
            </a:r>
          </a:p>
          <a:p>
            <a:pPr lvl="1"/>
            <a:r>
              <a:rPr lang="en-US" sz="2000" cap="none" dirty="0">
                <a:effectLst/>
                <a:cs typeface="Aharoni" panose="02010803020104030203" pitchFamily="2" charset="-79"/>
              </a:rPr>
              <a:t>Square class</a:t>
            </a:r>
          </a:p>
          <a:p>
            <a:r>
              <a:rPr lang="en-US" sz="2400" cap="none" dirty="0">
                <a:effectLst/>
                <a:cs typeface="Aharoni" panose="02010803020104030203" pitchFamily="2" charset="-79"/>
              </a:rPr>
              <a:t>We use the </a:t>
            </a:r>
            <a:r>
              <a:rPr lang="en-US" sz="2400" cap="none" dirty="0">
                <a:solidFill>
                  <a:srgbClr val="FFFF00"/>
                </a:solidFill>
                <a:effectLst/>
                <a:cs typeface="Aharoni" panose="02010803020104030203" pitchFamily="2" charset="-79"/>
              </a:rPr>
              <a:t>extends</a:t>
            </a:r>
            <a:r>
              <a:rPr lang="en-US" sz="2400" cap="none" dirty="0">
                <a:effectLst/>
                <a:cs typeface="Aharoni" panose="02010803020104030203" pitchFamily="2" charset="-79"/>
              </a:rPr>
              <a:t> keyword to indicate that we want to inherit from another class.</a:t>
            </a:r>
          </a:p>
          <a:p>
            <a:r>
              <a:rPr lang="en-US" sz="2200" cap="none" dirty="0">
                <a:effectLst/>
                <a:cs typeface="Aharoni" panose="02010803020104030203" pitchFamily="2" charset="-79"/>
              </a:rPr>
              <a:t>We use the </a:t>
            </a:r>
            <a:r>
              <a:rPr lang="en-US" sz="2200" cap="none" dirty="0">
                <a:solidFill>
                  <a:srgbClr val="FFFF00"/>
                </a:solidFill>
                <a:effectLst/>
                <a:cs typeface="Aharoni" panose="02010803020104030203" pitchFamily="2" charset="-79"/>
              </a:rPr>
              <a:t>super</a:t>
            </a:r>
            <a:r>
              <a:rPr lang="en-US" sz="2200" cap="none" dirty="0">
                <a:effectLst/>
                <a:cs typeface="Aharoni" panose="02010803020104030203" pitchFamily="2" charset="-79"/>
              </a:rPr>
              <a:t> keyword to reference the superclass. It is useful for when we want to call the superclass constructor.</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01209817"/>
      </p:ext>
    </p:extLst>
  </p:cSld>
  <p:clrMapOvr>
    <a:masterClrMapping/>
  </p:clrMapOvr>
  <mc:AlternateContent xmlns:mc="http://schemas.openxmlformats.org/markup-compatibility/2006" xmlns:p14="http://schemas.microsoft.com/office/powerpoint/2010/main">
    <mc:Choice Requires="p14">
      <p:transition spd="slow" p14:dur="2000" advTm="48180"/>
    </mc:Choice>
    <mc:Fallback xmlns="">
      <p:transition spd="slow" advTm="48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inherited?</a:t>
            </a:r>
          </a:p>
        </p:txBody>
      </p:sp>
      <p:sp>
        <p:nvSpPr>
          <p:cNvPr id="3" name="Content Placeholder 2"/>
          <p:cNvSpPr>
            <a:spLocks noGrp="1"/>
          </p:cNvSpPr>
          <p:nvPr>
            <p:ph sz="quarter" idx="4294967295"/>
          </p:nvPr>
        </p:nvSpPr>
        <p:spPr>
          <a:xfrm>
            <a:off x="913774" y="2367092"/>
            <a:ext cx="10363826" cy="3424107"/>
          </a:xfrm>
          <a:prstGeom prst="rect">
            <a:avLst/>
          </a:prstGeom>
        </p:spPr>
        <p:txBody>
          <a:bodyPr/>
          <a:lstStyle/>
          <a:p>
            <a:r>
              <a:rPr lang="en-US" sz="2400" cap="none" dirty="0"/>
              <a:t>Any accessible data fields.</a:t>
            </a:r>
          </a:p>
          <a:p>
            <a:pPr lvl="1"/>
            <a:r>
              <a:rPr lang="en-US" sz="2000" cap="none" dirty="0"/>
              <a:t>public, default, and protected data fields are all inherited.</a:t>
            </a:r>
          </a:p>
          <a:p>
            <a:pPr lvl="2"/>
            <a:r>
              <a:rPr lang="en-US" sz="1800" cap="none" dirty="0"/>
              <a:t>private data fields are not inherited. Instead, the super class would provide public getters/setters in order to access these fields.</a:t>
            </a:r>
          </a:p>
          <a:p>
            <a:r>
              <a:rPr lang="en-US" sz="2400" cap="none" dirty="0"/>
              <a:t>Any accessible methods.</a:t>
            </a:r>
          </a:p>
          <a:p>
            <a:pPr lvl="1"/>
            <a:r>
              <a:rPr lang="en-US" sz="2000" cap="none" dirty="0"/>
              <a:t>public, default, and protected methods are all inherited.</a:t>
            </a:r>
          </a:p>
          <a:p>
            <a:r>
              <a:rPr lang="en-US" sz="2400" cap="none" dirty="0"/>
              <a:t>We do not directly inherit the constructor of our superclass.</a:t>
            </a:r>
          </a:p>
          <a:p>
            <a:pPr lvl="1"/>
            <a:r>
              <a:rPr lang="en-US" sz="2000" cap="none" dirty="0"/>
              <a:t>Instead, these superclass constructors are either implicitly or explicitly invoked.</a:t>
            </a:r>
          </a:p>
          <a:p>
            <a:pPr marL="457200" lvl="1" indent="0">
              <a:buNone/>
            </a:pPr>
            <a:endParaRPr lang="en-US" cap="none"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23552161"/>
      </p:ext>
    </p:extLst>
  </p:cSld>
  <p:clrMapOvr>
    <a:masterClrMapping/>
  </p:clrMapOvr>
  <mc:AlternateContent xmlns:mc="http://schemas.openxmlformats.org/markup-compatibility/2006" xmlns:p14="http://schemas.microsoft.com/office/powerpoint/2010/main">
    <mc:Choice Requires="p14">
      <p:transition spd="slow" p14:dur="2000" advTm="135926"/>
    </mc:Choice>
    <mc:Fallback xmlns="">
      <p:transition spd="slow" advTm="135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quarter" idx="4294967295"/>
          </p:nvPr>
        </p:nvSpPr>
        <p:spPr>
          <a:xfrm>
            <a:off x="913774" y="2367092"/>
            <a:ext cx="10363826" cy="3424107"/>
          </a:xfrm>
          <a:prstGeom prst="rect">
            <a:avLst/>
          </a:prstGeom>
        </p:spPr>
        <p:txBody>
          <a:bodyPr/>
          <a:lstStyle/>
          <a:p>
            <a:r>
              <a:rPr lang="en-US" sz="2400" dirty="0">
                <a:cs typeface="Times New Roman" panose="02020603050405020304" pitchFamily="18" charset="0"/>
              </a:rPr>
              <a:t>A constructor is used to construct an instance of a class. Unlike data fields and methods, a superclass's constructors are not inherited in the subclass. They can only be invoked from the subclasses' constructors, using the keyword </a:t>
            </a:r>
            <a:r>
              <a:rPr lang="en-US" sz="2400" u="sng" dirty="0">
                <a:cs typeface="Times New Roman" panose="02020603050405020304" pitchFamily="18" charset="0"/>
              </a:rPr>
              <a:t>super</a:t>
            </a:r>
            <a:r>
              <a:rPr lang="en-US" sz="2400" dirty="0">
                <a:cs typeface="Times New Roman" panose="02020603050405020304" pitchFamily="18" charset="0"/>
              </a:rPr>
              <a:t>. </a:t>
            </a:r>
            <a:r>
              <a:rPr lang="en-US" sz="2400" i="1" dirty="0">
                <a:cs typeface="Times New Roman" panose="02020603050405020304" pitchFamily="18" charset="0"/>
              </a:rPr>
              <a:t>If the keyword </a:t>
            </a:r>
            <a:r>
              <a:rPr lang="en-US" sz="2400" i="1" u="sng" dirty="0">
                <a:cs typeface="Times New Roman" panose="02020603050405020304" pitchFamily="18" charset="0"/>
              </a:rPr>
              <a:t>super</a:t>
            </a:r>
            <a:r>
              <a:rPr lang="en-US" sz="2400" i="1" dirty="0">
                <a:cs typeface="Times New Roman" panose="02020603050405020304" pitchFamily="18" charset="0"/>
              </a:rPr>
              <a:t> is not explicitly used, the superclass's no-</a:t>
            </a:r>
            <a:r>
              <a:rPr lang="en-US" sz="2400" i="1" dirty="0" err="1">
                <a:cs typeface="Times New Roman" panose="02020603050405020304" pitchFamily="18" charset="0"/>
              </a:rPr>
              <a:t>arg</a:t>
            </a:r>
            <a:r>
              <a:rPr lang="en-US" sz="2400" i="1" dirty="0">
                <a:cs typeface="Times New Roman" panose="02020603050405020304" pitchFamily="18" charset="0"/>
              </a:rPr>
              <a:t> constructor is automatically invoked.</a:t>
            </a:r>
          </a:p>
          <a:p>
            <a:endParaRPr lang="en-US" dirty="0"/>
          </a:p>
        </p:txBody>
      </p:sp>
    </p:spTree>
    <p:extLst>
      <p:ext uri="{BB962C8B-B14F-4D97-AF65-F5344CB8AC3E}">
        <p14:creationId xmlns:p14="http://schemas.microsoft.com/office/powerpoint/2010/main" val="1799415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1463966" y="620900"/>
            <a:ext cx="8839200" cy="666750"/>
          </a:xfrm>
          <a:noFill/>
          <a:ln/>
        </p:spPr>
        <p:txBody>
          <a:bodyPr>
            <a:normAutofit fontScale="90000"/>
          </a:bodyPr>
          <a:lstStyle/>
          <a:p>
            <a:r>
              <a:rPr lang="en-US" dirty="0"/>
              <a:t>Superclass’s Constructor Is Always Invoked</a:t>
            </a:r>
          </a:p>
        </p:txBody>
      </p:sp>
      <p:sp>
        <p:nvSpPr>
          <p:cNvPr id="351235" name="Text Box 3"/>
          <p:cNvSpPr txBox="1">
            <a:spLocks noChangeArrowheads="1"/>
          </p:cNvSpPr>
          <p:nvPr/>
        </p:nvSpPr>
        <p:spPr bwMode="auto">
          <a:xfrm>
            <a:off x="1616366" y="1470253"/>
            <a:ext cx="8534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dirty="0">
                <a:cs typeface="Times New Roman" panose="02020603050405020304" pitchFamily="18" charset="0"/>
              </a:rPr>
              <a:t>A constructor may invoke an overloaded constructor or its superclass’s constructor. If none of them is invoked explicitly, the compiler puts </a:t>
            </a:r>
            <a:r>
              <a:rPr lang="en-US" sz="2800" u="sng" dirty="0">
                <a:cs typeface="Times New Roman" panose="02020603050405020304" pitchFamily="18" charset="0"/>
              </a:rPr>
              <a:t>super()</a:t>
            </a:r>
            <a:r>
              <a:rPr lang="en-US" sz="2800" dirty="0">
                <a:cs typeface="Times New Roman" panose="02020603050405020304" pitchFamily="18" charset="0"/>
              </a:rPr>
              <a:t> as the first statement in the constructor. For example, </a:t>
            </a:r>
            <a:endParaRPr lang="en-US" dirty="0">
              <a:cs typeface="Times New Roman" panose="02020603050405020304" pitchFamily="18" charset="0"/>
            </a:endParaRPr>
          </a:p>
        </p:txBody>
      </p:sp>
      <p:sp>
        <p:nvSpPr>
          <p:cNvPr id="351237" name="Rectangle 5"/>
          <p:cNvSpPr>
            <a:spLocks noChangeArrowheads="1"/>
          </p:cNvSpPr>
          <p:nvPr/>
        </p:nvSpPr>
        <p:spPr bwMode="auto">
          <a:xfrm>
            <a:off x="4038600" y="31289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51239" name="Rectangle 7"/>
          <p:cNvSpPr>
            <a:spLocks noChangeArrowheads="1"/>
          </p:cNvSpPr>
          <p:nvPr/>
        </p:nvSpPr>
        <p:spPr bwMode="auto">
          <a:xfrm>
            <a:off x="4038600" y="30527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351238" name="Object 6"/>
          <p:cNvGraphicFramePr>
            <a:graphicFrameLocks noChangeAspect="1"/>
          </p:cNvGraphicFramePr>
          <p:nvPr/>
        </p:nvGraphicFramePr>
        <p:xfrm>
          <a:off x="1616366" y="5138058"/>
          <a:ext cx="8074025" cy="1476375"/>
        </p:xfrm>
        <a:graphic>
          <a:graphicData uri="http://schemas.openxmlformats.org/presentationml/2006/ole">
            <mc:AlternateContent xmlns:mc="http://schemas.openxmlformats.org/markup-compatibility/2006">
              <mc:Choice xmlns:v="urn:schemas-microsoft-com:vml" Requires="v">
                <p:oleObj name="Picture" r:id="rId2" imgW="4122420" imgH="754380" progId="Word.Picture.8">
                  <p:embed/>
                </p:oleObj>
              </mc:Choice>
              <mc:Fallback>
                <p:oleObj name="Picture" r:id="rId2" imgW="4122420" imgH="754380" progId="Word.Picture.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366" y="5138058"/>
                        <a:ext cx="8074025" cy="1476375"/>
                      </a:xfrm>
                      <a:prstGeom prst="rect">
                        <a:avLst/>
                      </a:prstGeom>
                      <a:solidFill>
                        <a:schemeClr val="tx1"/>
                      </a:solidFill>
                    </p:spPr>
                  </p:pic>
                </p:oleObj>
              </mc:Fallback>
            </mc:AlternateContent>
          </a:graphicData>
        </a:graphic>
      </p:graphicFrame>
      <p:sp>
        <p:nvSpPr>
          <p:cNvPr id="351241" name="Rectangle 9"/>
          <p:cNvSpPr>
            <a:spLocks noChangeArrowheads="1"/>
          </p:cNvSpPr>
          <p:nvPr/>
        </p:nvSpPr>
        <p:spPr bwMode="auto">
          <a:xfrm>
            <a:off x="1524001" y="29442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51240" name="Object 8"/>
          <p:cNvGraphicFramePr>
            <a:graphicFrameLocks noChangeAspect="1"/>
          </p:cNvGraphicFramePr>
          <p:nvPr/>
        </p:nvGraphicFramePr>
        <p:xfrm>
          <a:off x="1616366" y="3680898"/>
          <a:ext cx="8448675" cy="1235075"/>
        </p:xfrm>
        <a:graphic>
          <a:graphicData uri="http://schemas.openxmlformats.org/presentationml/2006/ole">
            <mc:AlternateContent xmlns:mc="http://schemas.openxmlformats.org/markup-compatibility/2006">
              <mc:Choice xmlns:v="urn:schemas-microsoft-com:vml" Requires="v">
                <p:oleObj name="Picture" r:id="rId4" imgW="4122420" imgH="603504" progId="Word.Picture.8">
                  <p:embed/>
                </p:oleObj>
              </mc:Choice>
              <mc:Fallback>
                <p:oleObj name="Picture" r:id="rId4" imgW="4122420" imgH="603504"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6366" y="3680898"/>
                        <a:ext cx="8448675" cy="1235075"/>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4174766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2209800" y="0"/>
            <a:ext cx="7772400" cy="1428750"/>
          </a:xfrm>
          <a:noFill/>
          <a:ln/>
        </p:spPr>
        <p:txBody>
          <a:bodyPr/>
          <a:lstStyle/>
          <a:p>
            <a:r>
              <a:rPr lang="en-US"/>
              <a:t>CAUTION</a:t>
            </a:r>
          </a:p>
        </p:txBody>
      </p:sp>
      <p:sp>
        <p:nvSpPr>
          <p:cNvPr id="311299" name="Text Box 3"/>
          <p:cNvSpPr txBox="1">
            <a:spLocks noChangeArrowheads="1"/>
          </p:cNvSpPr>
          <p:nvPr/>
        </p:nvSpPr>
        <p:spPr bwMode="auto">
          <a:xfrm>
            <a:off x="2057400" y="1752601"/>
            <a:ext cx="82296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600" dirty="0">
                <a:cs typeface="Times New Roman" panose="02020603050405020304" pitchFamily="18" charset="0"/>
              </a:rPr>
              <a:t>You must use the keyword </a:t>
            </a:r>
            <a:r>
              <a:rPr lang="en-US" sz="3600" u="sng" dirty="0">
                <a:cs typeface="Times New Roman" panose="02020603050405020304" pitchFamily="18" charset="0"/>
              </a:rPr>
              <a:t>super</a:t>
            </a:r>
            <a:r>
              <a:rPr lang="en-US" sz="3600" dirty="0">
                <a:cs typeface="Times New Roman" panose="02020603050405020304" pitchFamily="18" charset="0"/>
              </a:rPr>
              <a:t> to call the superclass constructor. Invoking a superclass constructor’s name in a subclass causes a syntax error. Java requires that the statement that uses the keyword </a:t>
            </a:r>
            <a:r>
              <a:rPr lang="en-US" sz="3600" u="sng" dirty="0">
                <a:cs typeface="Times New Roman" panose="02020603050405020304" pitchFamily="18" charset="0"/>
              </a:rPr>
              <a:t>super</a:t>
            </a:r>
            <a:r>
              <a:rPr lang="en-US" sz="3600" dirty="0">
                <a:cs typeface="Times New Roman" panose="02020603050405020304" pitchFamily="18" charset="0"/>
              </a:rPr>
              <a:t> appear first in the constructor.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27349525"/>
      </p:ext>
    </p:extLst>
  </p:cSld>
  <p:clrMapOvr>
    <a:masterClrMapping/>
  </p:clrMapOvr>
  <mc:AlternateContent xmlns:mc="http://schemas.openxmlformats.org/markup-compatibility/2006" xmlns:p14="http://schemas.microsoft.com/office/powerpoint/2010/main">
    <mc:Choice Requires="p14">
      <p:transition spd="slow" p14:dur="2000" advTm="19792"/>
    </mc:Choice>
    <mc:Fallback xmlns="">
      <p:transition spd="slow" advTm="19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2209800" y="0"/>
            <a:ext cx="7772400" cy="1428750"/>
          </a:xfrm>
          <a:noFill/>
          <a:ln/>
        </p:spPr>
        <p:txBody>
          <a:bodyPr/>
          <a:lstStyle/>
          <a:p>
            <a:r>
              <a:rPr lang="en-US"/>
              <a:t>CAUTION</a:t>
            </a:r>
          </a:p>
        </p:txBody>
      </p:sp>
      <p:pic>
        <p:nvPicPr>
          <p:cNvPr id="2" name="Picture 1"/>
          <p:cNvPicPr>
            <a:picLocks noChangeAspect="1"/>
          </p:cNvPicPr>
          <p:nvPr/>
        </p:nvPicPr>
        <p:blipFill>
          <a:blip r:embed="rId4"/>
          <a:stretch>
            <a:fillRect/>
          </a:stretch>
        </p:blipFill>
        <p:spPr>
          <a:xfrm>
            <a:off x="358240" y="3869129"/>
            <a:ext cx="10929902" cy="1747900"/>
          </a:xfrm>
          <a:prstGeom prst="rect">
            <a:avLst/>
          </a:prstGeom>
        </p:spPr>
      </p:pic>
      <p:sp>
        <p:nvSpPr>
          <p:cNvPr id="3" name="TextBox 2"/>
          <p:cNvSpPr txBox="1"/>
          <p:nvPr/>
        </p:nvSpPr>
        <p:spPr>
          <a:xfrm>
            <a:off x="1185553" y="1955284"/>
            <a:ext cx="6162304" cy="1200329"/>
          </a:xfrm>
          <a:prstGeom prst="rect">
            <a:avLst/>
          </a:prstGeom>
          <a:noFill/>
        </p:spPr>
        <p:txBody>
          <a:bodyPr wrap="square" rtlCol="0">
            <a:spAutoFit/>
          </a:bodyPr>
          <a:lstStyle/>
          <a:p>
            <a:r>
              <a:rPr lang="en-US" sz="2400" dirty="0"/>
              <a:t>This will result in the compiler error, “Constructor call must be the first statement in the constructor.”</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97251310"/>
      </p:ext>
    </p:extLst>
  </p:cSld>
  <p:clrMapOvr>
    <a:masterClrMapping/>
  </p:clrMapOvr>
  <mc:AlternateContent xmlns:mc="http://schemas.openxmlformats.org/markup-compatibility/2006" xmlns:p14="http://schemas.microsoft.com/office/powerpoint/2010/main">
    <mc:Choice Requires="p14">
      <p:transition spd="slow" p14:dur="2000" advTm="33839"/>
    </mc:Choice>
    <mc:Fallback xmlns="">
      <p:transition spd="slow" advTm="33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367" y="131309"/>
            <a:ext cx="9692640" cy="1325562"/>
          </a:xfrm>
        </p:spPr>
        <p:txBody>
          <a:bodyPr/>
          <a:lstStyle/>
          <a:p>
            <a:r>
              <a:rPr lang="en-US" dirty="0"/>
              <a:t>Calling superclass methods</a:t>
            </a:r>
          </a:p>
        </p:txBody>
      </p:sp>
      <p:sp>
        <p:nvSpPr>
          <p:cNvPr id="3" name="Content Placeholder 2"/>
          <p:cNvSpPr>
            <a:spLocks noGrp="1"/>
          </p:cNvSpPr>
          <p:nvPr>
            <p:ph sz="quarter" idx="4294967295"/>
          </p:nvPr>
        </p:nvSpPr>
        <p:spPr>
          <a:xfrm>
            <a:off x="913774" y="1911982"/>
            <a:ext cx="10363826" cy="1820444"/>
          </a:xfrm>
          <a:prstGeom prst="rect">
            <a:avLst/>
          </a:prstGeom>
        </p:spPr>
        <p:txBody>
          <a:bodyPr>
            <a:normAutofit fontScale="92500"/>
          </a:bodyPr>
          <a:lstStyle/>
          <a:p>
            <a:r>
              <a:rPr lang="en-US" cap="none" dirty="0"/>
              <a:t>We can also use the super keyword to call the methods of the superclass. This is useful if we have overridden a method in the subclass and we need to distinguish which method we’d like to call.</a:t>
            </a:r>
          </a:p>
          <a:p>
            <a:endParaRPr lang="en-US" cap="none" dirty="0"/>
          </a:p>
          <a:p>
            <a:r>
              <a:rPr lang="en-US" cap="none" dirty="0"/>
              <a:t>Remember </a:t>
            </a:r>
            <a:r>
              <a:rPr lang="en-US" cap="none" dirty="0" err="1"/>
              <a:t>calcArea</a:t>
            </a:r>
            <a:r>
              <a:rPr lang="en-US" cap="none" dirty="0"/>
              <a:t>() within the Square class? Consider this new version of </a:t>
            </a:r>
            <a:r>
              <a:rPr lang="en-US" cap="none" dirty="0" err="1"/>
              <a:t>calcArea</a:t>
            </a:r>
            <a:r>
              <a:rPr lang="en-US" cap="none" dirty="0"/>
              <a:t>(), which now prints the area after calculating it.</a:t>
            </a:r>
          </a:p>
        </p:txBody>
      </p:sp>
      <p:pic>
        <p:nvPicPr>
          <p:cNvPr id="4" name="Picture 3"/>
          <p:cNvPicPr>
            <a:picLocks noChangeAspect="1"/>
          </p:cNvPicPr>
          <p:nvPr/>
        </p:nvPicPr>
        <p:blipFill>
          <a:blip r:embed="rId4"/>
          <a:stretch>
            <a:fillRect/>
          </a:stretch>
        </p:blipFill>
        <p:spPr>
          <a:xfrm>
            <a:off x="3482431" y="3914385"/>
            <a:ext cx="4858740" cy="1911636"/>
          </a:xfrm>
          <a:prstGeom prst="rect">
            <a:avLst/>
          </a:prstGeom>
        </p:spPr>
      </p:pic>
      <p:sp>
        <p:nvSpPr>
          <p:cNvPr id="5" name="TextBox 4"/>
          <p:cNvSpPr txBox="1"/>
          <p:nvPr/>
        </p:nvSpPr>
        <p:spPr>
          <a:xfrm>
            <a:off x="913774" y="6007981"/>
            <a:ext cx="9996054" cy="369332"/>
          </a:xfrm>
          <a:prstGeom prst="rect">
            <a:avLst/>
          </a:prstGeom>
          <a:noFill/>
        </p:spPr>
        <p:txBody>
          <a:bodyPr wrap="square" rtlCol="0">
            <a:spAutoFit/>
          </a:bodyPr>
          <a:lstStyle/>
          <a:p>
            <a:r>
              <a:rPr lang="en-US" dirty="0"/>
              <a:t>Here, we use the super keyword to indicate that we want to call the </a:t>
            </a:r>
            <a:r>
              <a:rPr lang="en-US" dirty="0" err="1"/>
              <a:t>printArea</a:t>
            </a:r>
            <a:r>
              <a:rPr lang="en-US" dirty="0"/>
              <a:t>() method from the superclass.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5143013"/>
      </p:ext>
    </p:extLst>
  </p:cSld>
  <p:clrMapOvr>
    <a:masterClrMapping/>
  </p:clrMapOvr>
  <mc:AlternateContent xmlns:mc="http://schemas.openxmlformats.org/markup-compatibility/2006" xmlns:p14="http://schemas.microsoft.com/office/powerpoint/2010/main">
    <mc:Choice Requires="p14">
      <p:transition spd="slow" p14:dur="2000" advTm="44113"/>
    </mc:Choice>
    <mc:Fallback xmlns="">
      <p:transition spd="slow" advTm="44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The object class and its toString() method</a:t>
            </a:r>
          </a:p>
        </p:txBody>
      </p:sp>
      <p:sp>
        <p:nvSpPr>
          <p:cNvPr id="3" name="Content Placeholder 2"/>
          <p:cNvSpPr>
            <a:spLocks noGrp="1"/>
          </p:cNvSpPr>
          <p:nvPr>
            <p:ph sz="quarter" idx="4294967295"/>
          </p:nvPr>
        </p:nvSpPr>
        <p:spPr>
          <a:xfrm>
            <a:off x="913774" y="2367093"/>
            <a:ext cx="10363826" cy="2475072"/>
          </a:xfrm>
          <a:prstGeom prst="rect">
            <a:avLst/>
          </a:prstGeom>
        </p:spPr>
        <p:txBody>
          <a:bodyPr>
            <a:normAutofit/>
          </a:bodyPr>
          <a:lstStyle/>
          <a:p>
            <a:r>
              <a:rPr lang="en-US" cap="none" dirty="0"/>
              <a:t>Every class in Java is a descendent of the Object class. The Object class is essentially at the top, and all other classes, at some point, inherit from this class directly or indirectly.</a:t>
            </a:r>
          </a:p>
          <a:p>
            <a:r>
              <a:rPr lang="en-US" cap="none" dirty="0"/>
              <a:t>You may think that if we do not inherit from any class, then we cannot possibly inherit from the Object class. However, this is not the case. The class will automatically extend the Object class if no inheritance is specified.</a:t>
            </a:r>
          </a:p>
          <a:p>
            <a:r>
              <a:rPr lang="en-US" cap="none" dirty="0"/>
              <a:t>The toString() method actually originates from the Object class.</a:t>
            </a:r>
          </a:p>
        </p:txBody>
      </p:sp>
      <p:graphicFrame>
        <p:nvGraphicFramePr>
          <p:cNvPr id="4" name="Object 5"/>
          <p:cNvGraphicFramePr>
            <a:graphicFrameLocks noChangeAspect="1"/>
          </p:cNvGraphicFramePr>
          <p:nvPr/>
        </p:nvGraphicFramePr>
        <p:xfrm>
          <a:off x="1184563" y="5067300"/>
          <a:ext cx="9144000" cy="1066800"/>
        </p:xfrm>
        <a:graphic>
          <a:graphicData uri="http://schemas.openxmlformats.org/presentationml/2006/ole">
            <mc:AlternateContent xmlns:mc="http://schemas.openxmlformats.org/markup-compatibility/2006">
              <mc:Choice xmlns:v="urn:schemas-microsoft-com:vml" Requires="v">
                <p:oleObj name="Picture" r:id="rId4" imgW="4732200" imgH="550080" progId="Word.Picture.8">
                  <p:embed/>
                </p:oleObj>
              </mc:Choice>
              <mc:Fallback>
                <p:oleObj name="Picture" r:id="rId4" imgW="4732200" imgH="55008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563" y="5067300"/>
                        <a:ext cx="9144000" cy="1066800"/>
                      </a:xfrm>
                      <a:prstGeom prst="rect">
                        <a:avLst/>
                      </a:prstGeom>
                      <a:solidFill>
                        <a:schemeClr val="tx1"/>
                      </a:solidFill>
                    </p:spPr>
                  </p:pic>
                </p:oleObj>
              </mc:Fallback>
            </mc:AlternateContent>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2969186"/>
      </p:ext>
    </p:extLst>
  </p:cSld>
  <p:clrMapOvr>
    <a:masterClrMapping/>
  </p:clrMapOvr>
  <mc:AlternateContent xmlns:mc="http://schemas.openxmlformats.org/markup-compatibility/2006" xmlns:p14="http://schemas.microsoft.com/office/powerpoint/2010/main">
    <mc:Choice Requires="p14">
      <p:transition spd="slow" p14:dur="2000" advTm="180839"/>
    </mc:Choice>
    <mc:Fallback xmlns="">
      <p:transition spd="slow" advTm="180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2209800" y="457200"/>
            <a:ext cx="7772400" cy="514350"/>
          </a:xfrm>
        </p:spPr>
        <p:txBody>
          <a:bodyPr>
            <a:normAutofit fontScale="90000"/>
          </a:bodyPr>
          <a:lstStyle/>
          <a:p>
            <a:r>
              <a:rPr lang="en-US" altLang="en-US">
                <a:latin typeface="Book Antiqua" panose="02040602050305030304" pitchFamily="18" charset="0"/>
              </a:rPr>
              <a:t>Object Composition</a:t>
            </a:r>
            <a:endParaRPr lang="en-US" altLang="en-US">
              <a:latin typeface="Book Antiqua" panose="02040602050305030304" pitchFamily="18" charset="0"/>
              <a:hlinkClick r:id="rId4" action="ppaction://program"/>
            </a:endParaRPr>
          </a:p>
        </p:txBody>
      </p:sp>
      <p:sp>
        <p:nvSpPr>
          <p:cNvPr id="18436" name="Rectangle 3"/>
          <p:cNvSpPr>
            <a:spLocks noGrp="1" noChangeArrowheads="1"/>
          </p:cNvSpPr>
          <p:nvPr>
            <p:ph type="body" idx="1"/>
          </p:nvPr>
        </p:nvSpPr>
        <p:spPr>
          <a:xfrm>
            <a:off x="1833564" y="1424709"/>
            <a:ext cx="8486775" cy="3219450"/>
          </a:xfrm>
        </p:spPr>
        <p:txBody>
          <a:bodyPr>
            <a:normAutofit lnSpcReduction="10000"/>
          </a:bodyPr>
          <a:lstStyle/>
          <a:p>
            <a:pPr marL="0" indent="0">
              <a:buNone/>
            </a:pPr>
            <a:r>
              <a:rPr lang="en-US" altLang="en-US" sz="2800" dirty="0"/>
              <a:t>Composition is actually a special case of the aggregation relationship. Aggregation models </a:t>
            </a:r>
            <a:r>
              <a:rPr lang="en-US" altLang="en-US" sz="2800" i="1" dirty="0"/>
              <a:t>has-a</a:t>
            </a:r>
            <a:r>
              <a:rPr lang="en-US" altLang="en-US" sz="2800" dirty="0"/>
              <a:t> relationships and represents an ownership relationship between two objects. The owner object is called an </a:t>
            </a:r>
            <a:r>
              <a:rPr lang="en-US" altLang="en-US" sz="2800" i="1" dirty="0"/>
              <a:t>aggregating object</a:t>
            </a:r>
            <a:r>
              <a:rPr lang="en-US" altLang="en-US" sz="2800" dirty="0"/>
              <a:t> and its class an </a:t>
            </a:r>
            <a:r>
              <a:rPr lang="en-US" altLang="en-US" sz="2800" i="1" dirty="0"/>
              <a:t>aggregating class</a:t>
            </a:r>
            <a:r>
              <a:rPr lang="en-US" altLang="en-US" sz="2800" dirty="0"/>
              <a:t>. The subject object is called an </a:t>
            </a:r>
            <a:r>
              <a:rPr lang="en-US" altLang="en-US" sz="2800" i="1" dirty="0"/>
              <a:t>aggregated object</a:t>
            </a:r>
            <a:r>
              <a:rPr lang="en-US" altLang="en-US" sz="2800" dirty="0"/>
              <a:t> and its class an </a:t>
            </a:r>
            <a:r>
              <a:rPr lang="en-US" altLang="en-US" sz="2800" i="1" dirty="0"/>
              <a:t>aggregated class</a:t>
            </a:r>
            <a:r>
              <a:rPr lang="en-US" altLang="en-US" sz="2800" dirty="0"/>
              <a:t>. </a:t>
            </a:r>
          </a:p>
        </p:txBody>
      </p:sp>
      <p:sp>
        <p:nvSpPr>
          <p:cNvPr id="18437" name="Rectangle 4"/>
          <p:cNvSpPr>
            <a:spLocks noChangeArrowheads="1"/>
          </p:cNvSpPr>
          <p:nvPr/>
        </p:nvSpPr>
        <p:spPr bwMode="auto">
          <a:xfrm>
            <a:off x="1524001" y="27711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8438" name="Object 5"/>
          <p:cNvGraphicFramePr>
            <a:graphicFrameLocks noChangeAspect="1"/>
          </p:cNvGraphicFramePr>
          <p:nvPr/>
        </p:nvGraphicFramePr>
        <p:xfrm>
          <a:off x="1909764" y="4644159"/>
          <a:ext cx="8410575" cy="1771650"/>
        </p:xfrm>
        <a:graphic>
          <a:graphicData uri="http://schemas.openxmlformats.org/presentationml/2006/ole">
            <mc:AlternateContent xmlns:mc="http://schemas.openxmlformats.org/markup-compatibility/2006">
              <mc:Choice xmlns:v="urn:schemas-microsoft-com:vml" Requires="v">
                <p:oleObj name="Picture" r:id="rId5" imgW="4059936" imgH="851916" progId="Word.Picture.8">
                  <p:embed/>
                </p:oleObj>
              </mc:Choice>
              <mc:Fallback>
                <p:oleObj name="Picture" r:id="rId5" imgW="4059936" imgH="851916"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9764" y="4644159"/>
                        <a:ext cx="8410575" cy="1771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37622125"/>
      </p:ext>
    </p:extLst>
  </p:cSld>
  <p:clrMapOvr>
    <a:masterClrMapping/>
  </p:clrMapOvr>
  <mc:AlternateContent xmlns:mc="http://schemas.openxmlformats.org/markup-compatibility/2006" xmlns:p14="http://schemas.microsoft.com/office/powerpoint/2010/main">
    <mc:Choice Requires="p14">
      <p:transition spd="slow" p14:dur="2000" advTm="90922"/>
    </mc:Choice>
    <mc:Fallback xmlns="">
      <p:transition spd="slow" advTm="90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2209800" y="228600"/>
            <a:ext cx="7772400" cy="857250"/>
          </a:xfrm>
        </p:spPr>
        <p:txBody>
          <a:bodyPr/>
          <a:lstStyle/>
          <a:p>
            <a:r>
              <a:rPr lang="en-US" altLang="en-US"/>
              <a:t>Class Representation</a:t>
            </a:r>
          </a:p>
        </p:txBody>
      </p:sp>
      <p:sp>
        <p:nvSpPr>
          <p:cNvPr id="19460" name="Rectangle 3"/>
          <p:cNvSpPr>
            <a:spLocks noGrp="1" noChangeArrowheads="1"/>
          </p:cNvSpPr>
          <p:nvPr>
            <p:ph type="body" idx="1"/>
          </p:nvPr>
        </p:nvSpPr>
        <p:spPr>
          <a:xfrm>
            <a:off x="1708732" y="1778151"/>
            <a:ext cx="8680450" cy="1420812"/>
          </a:xfrm>
        </p:spPr>
        <p:txBody>
          <a:bodyPr>
            <a:normAutofit fontScale="92500" lnSpcReduction="20000"/>
          </a:bodyPr>
          <a:lstStyle/>
          <a:p>
            <a:pPr marL="0" indent="0">
              <a:buNone/>
            </a:pPr>
            <a:r>
              <a:rPr lang="en-US" altLang="en-US" sz="2800" dirty="0"/>
              <a:t>An aggregation relationship is usually represented as a data field in the aggregating class. For example, the relationship in Figure 10.6 can be represented as follows:</a:t>
            </a:r>
          </a:p>
        </p:txBody>
      </p:sp>
      <p:sp>
        <p:nvSpPr>
          <p:cNvPr id="19461" name="Rectangle 4"/>
          <p:cNvSpPr>
            <a:spLocks noChangeArrowheads="1"/>
          </p:cNvSpPr>
          <p:nvPr/>
        </p:nvSpPr>
        <p:spPr bwMode="auto">
          <a:xfrm>
            <a:off x="1524001" y="2367907"/>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9462" name="Rectangle 7"/>
          <p:cNvSpPr>
            <a:spLocks noChangeArrowheads="1"/>
          </p:cNvSpPr>
          <p:nvPr/>
        </p:nvSpPr>
        <p:spPr bwMode="auto">
          <a:xfrm>
            <a:off x="1524001" y="2488557"/>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9463" name="Object 6"/>
          <p:cNvGraphicFramePr>
            <a:graphicFrameLocks noChangeAspect="1"/>
          </p:cNvGraphicFramePr>
          <p:nvPr/>
        </p:nvGraphicFramePr>
        <p:xfrm>
          <a:off x="1616366" y="3732503"/>
          <a:ext cx="8832850" cy="2371725"/>
        </p:xfrm>
        <a:graphic>
          <a:graphicData uri="http://schemas.openxmlformats.org/presentationml/2006/ole">
            <mc:AlternateContent xmlns:mc="http://schemas.openxmlformats.org/markup-compatibility/2006">
              <mc:Choice xmlns:v="urn:schemas-microsoft-com:vml" Requires="v">
                <p:oleObj r:id="rId4" imgW="5283200" imgH="1422400" progId="Word.Picture.8">
                  <p:embed/>
                </p:oleObj>
              </mc:Choice>
              <mc:Fallback>
                <p:oleObj r:id="rId4" imgW="5283200" imgH="142240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6366" y="3732503"/>
                        <a:ext cx="8832850" cy="23717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5473944"/>
      </p:ext>
    </p:extLst>
  </p:cSld>
  <p:clrMapOvr>
    <a:masterClrMapping/>
  </p:clrMapOvr>
  <mc:AlternateContent xmlns:mc="http://schemas.openxmlformats.org/markup-compatibility/2006" xmlns:p14="http://schemas.microsoft.com/office/powerpoint/2010/main">
    <mc:Choice Requires="p14">
      <p:transition spd="slow" p14:dur="2000" advTm="28545"/>
    </mc:Choice>
    <mc:Fallback xmlns="">
      <p:transition spd="slow" advTm="28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209800" y="0"/>
            <a:ext cx="7772400" cy="1428750"/>
          </a:xfrm>
        </p:spPr>
        <p:txBody>
          <a:bodyPr/>
          <a:lstStyle/>
          <a:p>
            <a:r>
              <a:rPr lang="en-US" altLang="en-US"/>
              <a:t>Aggregation or Composition </a:t>
            </a:r>
          </a:p>
        </p:txBody>
      </p:sp>
      <p:sp>
        <p:nvSpPr>
          <p:cNvPr id="20484" name="Rectangle 3"/>
          <p:cNvSpPr>
            <a:spLocks noGrp="1" noChangeArrowheads="1"/>
          </p:cNvSpPr>
          <p:nvPr>
            <p:ph type="body" idx="1"/>
          </p:nvPr>
        </p:nvSpPr>
        <p:spPr>
          <a:xfrm>
            <a:off x="2209800" y="2857500"/>
            <a:ext cx="7772400" cy="2628899"/>
          </a:xfrm>
        </p:spPr>
        <p:txBody>
          <a:bodyPr>
            <a:normAutofit/>
          </a:bodyPr>
          <a:lstStyle/>
          <a:p>
            <a:pPr marL="0" indent="0">
              <a:buNone/>
            </a:pPr>
            <a:r>
              <a:rPr lang="en-US" altLang="en-US" sz="2800" dirty="0"/>
              <a:t>Since aggregation and composition relationships are represented using classes in similar ways, many texts don’t differentiate them and call both compositions.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91483065"/>
      </p:ext>
    </p:extLst>
  </p:cSld>
  <p:clrMapOvr>
    <a:masterClrMapping/>
  </p:clrMapOvr>
  <mc:AlternateContent xmlns:mc="http://schemas.openxmlformats.org/markup-compatibility/2006" xmlns:p14="http://schemas.microsoft.com/office/powerpoint/2010/main">
    <mc:Choice Requires="p14">
      <p:transition spd="slow" p14:dur="2000" advTm="37391"/>
    </mc:Choice>
    <mc:Fallback xmlns="">
      <p:transition spd="slow" advTm="37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24000" y="152400"/>
            <a:ext cx="8915400" cy="838200"/>
          </a:xfrm>
        </p:spPr>
        <p:txBody>
          <a:bodyPr/>
          <a:lstStyle/>
          <a:p>
            <a:r>
              <a:rPr lang="en-US" altLang="en-US"/>
              <a:t>Aggregation Between Same Class</a:t>
            </a:r>
            <a:endParaRPr lang="en-US" altLang="en-US">
              <a:hlinkClick r:id="rId4" action="ppaction://program"/>
            </a:endParaRPr>
          </a:p>
        </p:txBody>
      </p:sp>
      <p:sp>
        <p:nvSpPr>
          <p:cNvPr id="21508" name="Rectangle 3"/>
          <p:cNvSpPr>
            <a:spLocks noGrp="1" noChangeArrowheads="1"/>
          </p:cNvSpPr>
          <p:nvPr>
            <p:ph type="body" idx="1"/>
          </p:nvPr>
        </p:nvSpPr>
        <p:spPr>
          <a:xfrm>
            <a:off x="1679575" y="1047750"/>
            <a:ext cx="8763000" cy="1219200"/>
          </a:xfrm>
        </p:spPr>
        <p:txBody>
          <a:bodyPr>
            <a:normAutofit fontScale="92500"/>
          </a:bodyPr>
          <a:lstStyle/>
          <a:p>
            <a:pPr marL="0" indent="0">
              <a:lnSpc>
                <a:spcPct val="120000"/>
              </a:lnSpc>
              <a:buNone/>
              <a:tabLst>
                <a:tab pos="0" algn="l"/>
              </a:tabLst>
            </a:pPr>
            <a:r>
              <a:rPr lang="en-US" altLang="en-US" sz="2800"/>
              <a:t>Aggregation may exist between objects of the same class. For example, a person may have a supervisor. </a:t>
            </a:r>
          </a:p>
        </p:txBody>
      </p:sp>
      <p:sp>
        <p:nvSpPr>
          <p:cNvPr id="21509" name="Rectangle 4"/>
          <p:cNvSpPr>
            <a:spLocks noChangeArrowheads="1"/>
          </p:cNvSpPr>
          <p:nvPr/>
        </p:nvSpPr>
        <p:spPr bwMode="auto">
          <a:xfrm>
            <a:off x="3429000" y="25908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10" name="Rectangle 5"/>
          <p:cNvSpPr>
            <a:spLocks noChangeArrowheads="1"/>
          </p:cNvSpPr>
          <p:nvPr/>
        </p:nvSpPr>
        <p:spPr bwMode="auto">
          <a:xfrm>
            <a:off x="3429000" y="26289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11" name="Rectangle 6"/>
          <p:cNvSpPr>
            <a:spLocks noChangeArrowheads="1"/>
          </p:cNvSpPr>
          <p:nvPr/>
        </p:nvSpPr>
        <p:spPr bwMode="auto">
          <a:xfrm>
            <a:off x="3429000" y="25908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12" name="Rectangle 7"/>
          <p:cNvSpPr>
            <a:spLocks noChangeArrowheads="1"/>
          </p:cNvSpPr>
          <p:nvPr/>
        </p:nvSpPr>
        <p:spPr bwMode="auto">
          <a:xfrm>
            <a:off x="3429000" y="25908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13" name="Rectangle 8"/>
          <p:cNvSpPr>
            <a:spLocks noChangeArrowheads="1"/>
          </p:cNvSpPr>
          <p:nvPr/>
        </p:nvSpPr>
        <p:spPr bwMode="auto">
          <a:xfrm>
            <a:off x="3429000" y="25908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14" name="Rectangle 9"/>
          <p:cNvSpPr>
            <a:spLocks noChangeArrowheads="1"/>
          </p:cNvSpPr>
          <p:nvPr/>
        </p:nvSpPr>
        <p:spPr bwMode="auto">
          <a:xfrm>
            <a:off x="1524001" y="26457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1515" name="Object 10"/>
          <p:cNvGraphicFramePr>
            <a:graphicFrameLocks noChangeAspect="1"/>
          </p:cNvGraphicFramePr>
          <p:nvPr/>
        </p:nvGraphicFramePr>
        <p:xfrm>
          <a:off x="1222376" y="2266950"/>
          <a:ext cx="5262563" cy="1889125"/>
        </p:xfrm>
        <a:graphic>
          <a:graphicData uri="http://schemas.openxmlformats.org/presentationml/2006/ole">
            <mc:AlternateContent xmlns:mc="http://schemas.openxmlformats.org/markup-compatibility/2006">
              <mc:Choice xmlns:v="urn:schemas-microsoft-com:vml" Requires="v">
                <p:oleObj name="Picture" r:id="rId5" imgW="3074365" imgH="1102828" progId="Word.Picture.8">
                  <p:embed/>
                </p:oleObj>
              </mc:Choice>
              <mc:Fallback>
                <p:oleObj name="Picture" r:id="rId5" imgW="3074365" imgH="1102828"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376" y="2266950"/>
                        <a:ext cx="5262563" cy="18891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6" name="Rectangle 11"/>
          <p:cNvSpPr>
            <a:spLocks noChangeArrowheads="1"/>
          </p:cNvSpPr>
          <p:nvPr/>
        </p:nvSpPr>
        <p:spPr bwMode="auto">
          <a:xfrm>
            <a:off x="5196681" y="4280694"/>
            <a:ext cx="5608637" cy="230346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spcBef>
                <a:spcPct val="20000"/>
              </a:spcBef>
              <a:buClr>
                <a:schemeClr val="tx2"/>
              </a:buClr>
              <a:buSzPct val="75000"/>
              <a:buFont typeface="Monotype Sorts" pitchFamily="2" charset="2"/>
              <a:buChar char="F"/>
              <a:tabLst>
                <a:tab pos="0" algn="l"/>
              </a:tabLst>
              <a:defRPr sz="3200">
                <a:solidFill>
                  <a:schemeClr val="tx1"/>
                </a:solidFill>
                <a:latin typeface="Times New Roman" panose="02020603050405020304" pitchFamily="18" charset="0"/>
              </a:defRPr>
            </a:lvl1pPr>
            <a:lvl2pPr marL="742950" indent="-285750">
              <a:spcBef>
                <a:spcPct val="20000"/>
              </a:spcBef>
              <a:buClr>
                <a:schemeClr val="tx1"/>
              </a:buClr>
              <a:buChar char="–"/>
              <a:tabLst>
                <a:tab pos="0" algn="l"/>
              </a:tabLst>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tabLst>
                <a:tab pos="0" algn="l"/>
              </a:tabLst>
              <a:defRPr sz="2400">
                <a:solidFill>
                  <a:schemeClr val="tx1"/>
                </a:solidFill>
                <a:latin typeface="Times New Roman" panose="02020603050405020304" pitchFamily="18" charset="0"/>
              </a:defRPr>
            </a:lvl3pPr>
            <a:lvl4pPr marL="1600200" indent="-228600">
              <a:spcBef>
                <a:spcPct val="20000"/>
              </a:spcBef>
              <a:buClr>
                <a:schemeClr val="tx1"/>
              </a:buClr>
              <a:buChar char="–"/>
              <a:tabLst>
                <a:tab pos="0" algn="l"/>
              </a:tabLst>
              <a:defRPr sz="2000">
                <a:solidFill>
                  <a:schemeClr val="tx1"/>
                </a:solidFill>
                <a:latin typeface="Times New Roman" panose="02020603050405020304" pitchFamily="18" charset="0"/>
              </a:defRPr>
            </a:lvl4pPr>
            <a:lvl5pPr marL="2057400" indent="-228600">
              <a:spcBef>
                <a:spcPct val="20000"/>
              </a:spcBef>
              <a:buClr>
                <a:schemeClr val="tx2"/>
              </a:buClr>
              <a:buChar char="•"/>
              <a:tabLst>
                <a:tab pos="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tabLst>
                <a:tab pos="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tabLst>
                <a:tab pos="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tabLst>
                <a:tab pos="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tabLst>
                <a:tab pos="0" algn="l"/>
              </a:tabLst>
              <a:defRPr sz="2000">
                <a:solidFill>
                  <a:schemeClr val="tx1"/>
                </a:solidFill>
                <a:latin typeface="Times New Roman" panose="02020603050405020304" pitchFamily="18" charset="0"/>
              </a:defRPr>
            </a:lvl9pPr>
          </a:lstStyle>
          <a:p>
            <a:pPr>
              <a:buFont typeface="Monotype Sorts" pitchFamily="2" charset="2"/>
              <a:buNone/>
            </a:pPr>
            <a:r>
              <a:rPr lang="en-US" altLang="en-US" sz="2400" b="1" dirty="0">
                <a:solidFill>
                  <a:schemeClr val="bg2"/>
                </a:solidFill>
              </a:rPr>
              <a:t>public class</a:t>
            </a:r>
            <a:r>
              <a:rPr lang="en-US" altLang="en-US" sz="2400" dirty="0">
                <a:solidFill>
                  <a:schemeClr val="bg2"/>
                </a:solidFill>
              </a:rPr>
              <a:t> Person {  </a:t>
            </a:r>
            <a:endParaRPr lang="en-US" altLang="en-US" sz="2400" b="1" dirty="0">
              <a:solidFill>
                <a:schemeClr val="bg2"/>
              </a:solidFill>
            </a:endParaRPr>
          </a:p>
          <a:p>
            <a:pPr>
              <a:buFont typeface="Monotype Sorts" pitchFamily="2" charset="2"/>
              <a:buNone/>
            </a:pPr>
            <a:r>
              <a:rPr lang="en-US" altLang="en-US" sz="2400" b="1" dirty="0">
                <a:solidFill>
                  <a:schemeClr val="bg2"/>
                </a:solidFill>
              </a:rPr>
              <a:t>  </a:t>
            </a:r>
            <a:r>
              <a:rPr lang="en-US" altLang="en-US" sz="2400" dirty="0">
                <a:solidFill>
                  <a:schemeClr val="bg2"/>
                </a:solidFill>
              </a:rPr>
              <a:t>// The type for the data is the class itself</a:t>
            </a:r>
            <a:endParaRPr lang="en-US" altLang="en-US" sz="2400" b="1" dirty="0">
              <a:solidFill>
                <a:schemeClr val="bg2"/>
              </a:solidFill>
            </a:endParaRPr>
          </a:p>
          <a:p>
            <a:pPr>
              <a:buFont typeface="Monotype Sorts" pitchFamily="2" charset="2"/>
              <a:buNone/>
            </a:pPr>
            <a:r>
              <a:rPr lang="en-US" altLang="en-US" sz="2400" b="1" dirty="0">
                <a:solidFill>
                  <a:schemeClr val="bg2"/>
                </a:solidFill>
              </a:rPr>
              <a:t>  private </a:t>
            </a:r>
            <a:r>
              <a:rPr lang="en-US" altLang="en-US" sz="2400" dirty="0">
                <a:solidFill>
                  <a:schemeClr val="bg2"/>
                </a:solidFill>
              </a:rPr>
              <a:t>Person supervisor;  </a:t>
            </a:r>
          </a:p>
          <a:p>
            <a:pPr>
              <a:buFont typeface="Monotype Sorts" pitchFamily="2" charset="2"/>
              <a:buNone/>
            </a:pPr>
            <a:r>
              <a:rPr lang="en-US" altLang="en-US" sz="2400" dirty="0">
                <a:solidFill>
                  <a:schemeClr val="bg2"/>
                </a:solidFill>
              </a:rPr>
              <a:t>  ...</a:t>
            </a:r>
          </a:p>
          <a:p>
            <a:pPr>
              <a:buFont typeface="Monotype Sorts" pitchFamily="2" charset="2"/>
              <a:buNone/>
            </a:pPr>
            <a:r>
              <a:rPr lang="en-US" altLang="en-US" sz="2400" dirty="0">
                <a:solidFill>
                  <a:schemeClr val="bg2"/>
                </a:solidFill>
              </a:rPr>
              <a: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89042367"/>
      </p:ext>
    </p:extLst>
  </p:cSld>
  <p:clrMapOvr>
    <a:masterClrMapping/>
  </p:clrMapOvr>
  <mc:AlternateContent xmlns:mc="http://schemas.openxmlformats.org/markup-compatibility/2006" xmlns:p14="http://schemas.microsoft.com/office/powerpoint/2010/main">
    <mc:Choice Requires="p14">
      <p:transition spd="slow" p14:dur="2000" advTm="40861"/>
    </mc:Choice>
    <mc:Fallback xmlns="">
      <p:transition spd="slow" advTm="40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524000" y="152400"/>
            <a:ext cx="8915400" cy="838200"/>
          </a:xfrm>
        </p:spPr>
        <p:txBody>
          <a:bodyPr/>
          <a:lstStyle/>
          <a:p>
            <a:r>
              <a:rPr lang="en-US" altLang="en-US"/>
              <a:t>Aggregation Between Same Class</a:t>
            </a:r>
            <a:endParaRPr lang="en-US" altLang="en-US">
              <a:hlinkClick r:id="rId4" action="ppaction://program"/>
            </a:endParaRPr>
          </a:p>
        </p:txBody>
      </p:sp>
      <p:sp>
        <p:nvSpPr>
          <p:cNvPr id="22532" name="Rectangle 3"/>
          <p:cNvSpPr>
            <a:spLocks noGrp="1" noChangeArrowheads="1"/>
          </p:cNvSpPr>
          <p:nvPr>
            <p:ph type="body" idx="1"/>
          </p:nvPr>
        </p:nvSpPr>
        <p:spPr>
          <a:xfrm>
            <a:off x="1593273" y="1618284"/>
            <a:ext cx="8763000" cy="525166"/>
          </a:xfrm>
        </p:spPr>
        <p:txBody>
          <a:bodyPr/>
          <a:lstStyle/>
          <a:p>
            <a:pPr marL="0" indent="0">
              <a:lnSpc>
                <a:spcPct val="120000"/>
              </a:lnSpc>
              <a:buNone/>
              <a:tabLst>
                <a:tab pos="0" algn="l"/>
              </a:tabLst>
            </a:pPr>
            <a:r>
              <a:rPr lang="en-US" altLang="en-US" dirty="0"/>
              <a:t>What happens if a person has several supervisors? </a:t>
            </a:r>
          </a:p>
        </p:txBody>
      </p:sp>
      <p:sp>
        <p:nvSpPr>
          <p:cNvPr id="22533" name="Rectangle 4"/>
          <p:cNvSpPr>
            <a:spLocks noChangeArrowheads="1"/>
          </p:cNvSpPr>
          <p:nvPr/>
        </p:nvSpPr>
        <p:spPr bwMode="auto">
          <a:xfrm>
            <a:off x="3429000" y="25908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534" name="Rectangle 5"/>
          <p:cNvSpPr>
            <a:spLocks noChangeArrowheads="1"/>
          </p:cNvSpPr>
          <p:nvPr/>
        </p:nvSpPr>
        <p:spPr bwMode="auto">
          <a:xfrm>
            <a:off x="3429000" y="26289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535" name="Rectangle 6"/>
          <p:cNvSpPr>
            <a:spLocks noChangeArrowheads="1"/>
          </p:cNvSpPr>
          <p:nvPr/>
        </p:nvSpPr>
        <p:spPr bwMode="auto">
          <a:xfrm>
            <a:off x="3429000" y="25908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536" name="Rectangle 7"/>
          <p:cNvSpPr>
            <a:spLocks noChangeArrowheads="1"/>
          </p:cNvSpPr>
          <p:nvPr/>
        </p:nvSpPr>
        <p:spPr bwMode="auto">
          <a:xfrm>
            <a:off x="3429000" y="25908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537" name="Rectangle 8"/>
          <p:cNvSpPr>
            <a:spLocks noChangeArrowheads="1"/>
          </p:cNvSpPr>
          <p:nvPr/>
        </p:nvSpPr>
        <p:spPr bwMode="auto">
          <a:xfrm>
            <a:off x="3429000" y="25908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538" name="Rectangle 13"/>
          <p:cNvSpPr>
            <a:spLocks noChangeArrowheads="1"/>
          </p:cNvSpPr>
          <p:nvPr/>
        </p:nvSpPr>
        <p:spPr bwMode="auto">
          <a:xfrm>
            <a:off x="1524001" y="276478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2539" name="Object 12"/>
          <p:cNvGraphicFramePr>
            <a:graphicFrameLocks noChangeAspect="1"/>
          </p:cNvGraphicFramePr>
          <p:nvPr/>
        </p:nvGraphicFramePr>
        <p:xfrm>
          <a:off x="1524000" y="2467622"/>
          <a:ext cx="4686300" cy="1517650"/>
        </p:xfrm>
        <a:graphic>
          <a:graphicData uri="http://schemas.openxmlformats.org/presentationml/2006/ole">
            <mc:AlternateContent xmlns:mc="http://schemas.openxmlformats.org/markup-compatibility/2006">
              <mc:Choice xmlns:v="urn:schemas-microsoft-com:vml" Requires="v">
                <p:oleObj name="Picture" r:id="rId5" imgW="2682480" imgH="863428" progId="Word.Picture.8">
                  <p:embed/>
                </p:oleObj>
              </mc:Choice>
              <mc:Fallback>
                <p:oleObj name="Picture" r:id="rId5" imgW="2682480" imgH="863428"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467622"/>
                        <a:ext cx="4686300" cy="1517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0" name="Rectangle 15"/>
          <p:cNvSpPr>
            <a:spLocks noChangeArrowheads="1"/>
          </p:cNvSpPr>
          <p:nvPr/>
        </p:nvSpPr>
        <p:spPr bwMode="auto">
          <a:xfrm>
            <a:off x="1524001" y="2850507"/>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2541" name="Object 14"/>
          <p:cNvGraphicFramePr>
            <a:graphicFrameLocks noChangeAspect="1"/>
          </p:cNvGraphicFramePr>
          <p:nvPr/>
        </p:nvGraphicFramePr>
        <p:xfrm>
          <a:off x="5791200" y="4518026"/>
          <a:ext cx="4648200" cy="1444625"/>
        </p:xfrm>
        <a:graphic>
          <a:graphicData uri="http://schemas.openxmlformats.org/presentationml/2006/ole">
            <mc:AlternateContent xmlns:mc="http://schemas.openxmlformats.org/markup-compatibility/2006">
              <mc:Choice xmlns:v="urn:schemas-microsoft-com:vml" Requires="v">
                <p:oleObj r:id="rId7" imgW="2342367" imgH="601249" progId="Word.Picture.8">
                  <p:embed/>
                </p:oleObj>
              </mc:Choice>
              <mc:Fallback>
                <p:oleObj r:id="rId7" imgW="2342367" imgH="601249"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4518026"/>
                        <a:ext cx="4648200" cy="1444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5825735"/>
      </p:ext>
    </p:extLst>
  </p:cSld>
  <p:clrMapOvr>
    <a:masterClrMapping/>
  </p:clrMapOvr>
  <mc:AlternateContent xmlns:mc="http://schemas.openxmlformats.org/markup-compatibility/2006" xmlns:p14="http://schemas.microsoft.com/office/powerpoint/2010/main">
    <mc:Choice Requires="p14">
      <p:transition spd="slow" p14:dur="2000" advTm="34607"/>
    </mc:Choice>
    <mc:Fallback xmlns="">
      <p:transition spd="slow" advTm="34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1387929" y="457200"/>
            <a:ext cx="7772400" cy="609600"/>
          </a:xfrm>
        </p:spPr>
        <p:txBody>
          <a:bodyPr>
            <a:normAutofit fontScale="90000"/>
          </a:bodyPr>
          <a:lstStyle/>
          <a:p>
            <a:r>
              <a:rPr lang="en-US" altLang="en-US" dirty="0"/>
              <a:t>Arrays of Objects</a:t>
            </a:r>
          </a:p>
        </p:txBody>
      </p:sp>
      <p:sp>
        <p:nvSpPr>
          <p:cNvPr id="307203" name="Rectangle 3"/>
          <p:cNvSpPr>
            <a:spLocks noChangeArrowheads="1"/>
          </p:cNvSpPr>
          <p:nvPr/>
        </p:nvSpPr>
        <p:spPr bwMode="auto">
          <a:xfrm>
            <a:off x="4210050" y="23431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07205" name="Rectangle 5"/>
          <p:cNvSpPr>
            <a:spLocks noChangeArrowheads="1"/>
          </p:cNvSpPr>
          <p:nvPr/>
        </p:nvSpPr>
        <p:spPr bwMode="auto">
          <a:xfrm>
            <a:off x="4324350" y="22860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307206" name="Object 6"/>
          <p:cNvGraphicFramePr>
            <a:graphicFrameLocks noChangeAspect="1"/>
          </p:cNvGraphicFramePr>
          <p:nvPr/>
        </p:nvGraphicFramePr>
        <p:xfrm>
          <a:off x="892629" y="1066800"/>
          <a:ext cx="8763000" cy="5653088"/>
        </p:xfrm>
        <a:graphic>
          <a:graphicData uri="http://schemas.openxmlformats.org/presentationml/2006/ole">
            <mc:AlternateContent xmlns:mc="http://schemas.openxmlformats.org/markup-compatibility/2006">
              <mc:Choice xmlns:v="urn:schemas-microsoft-com:vml" Requires="v">
                <p:oleObj name="Picture" r:id="rId2" imgW="3543480" imgH="2286000" progId="Word.Picture.8">
                  <p:embed/>
                </p:oleObj>
              </mc:Choice>
              <mc:Fallback>
                <p:oleObj name="Picture" r:id="rId2" imgW="3543480" imgH="2286000" progId="Word.Picture.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29" y="1066800"/>
                        <a:ext cx="8763000" cy="565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25761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a:xfrm>
            <a:off x="1066800" y="381000"/>
            <a:ext cx="7772400" cy="914400"/>
          </a:xfrm>
        </p:spPr>
        <p:txBody>
          <a:bodyPr/>
          <a:lstStyle/>
          <a:p>
            <a:r>
              <a:rPr lang="en-US" altLang="en-US" dirty="0"/>
              <a:t>Array of Objects</a:t>
            </a:r>
            <a:endParaRPr lang="en-US" altLang="en-US" dirty="0">
              <a:hlinkClick r:id="rId4" action="ppaction://program"/>
            </a:endParaRPr>
          </a:p>
        </p:txBody>
      </p:sp>
      <p:sp>
        <p:nvSpPr>
          <p:cNvPr id="371715" name="Rectangle 3"/>
          <p:cNvSpPr>
            <a:spLocks noGrp="1" noChangeArrowheads="1"/>
          </p:cNvSpPr>
          <p:nvPr>
            <p:ph type="body" idx="1"/>
          </p:nvPr>
        </p:nvSpPr>
        <p:spPr>
          <a:xfrm>
            <a:off x="609600" y="1545772"/>
            <a:ext cx="8686800" cy="5105400"/>
          </a:xfrm>
        </p:spPr>
        <p:txBody>
          <a:bodyPr>
            <a:normAutofit lnSpcReduction="10000"/>
          </a:bodyPr>
          <a:lstStyle/>
          <a:p>
            <a:pPr>
              <a:lnSpc>
                <a:spcPct val="90000"/>
              </a:lnSpc>
              <a:buFont typeface="Monotype Sorts" pitchFamily="2" charset="2"/>
              <a:buNone/>
            </a:pPr>
            <a:r>
              <a:rPr lang="en-US" altLang="en-US" sz="2800" dirty="0">
                <a:latin typeface="Courier New" panose="02070309020205020404" pitchFamily="49" charset="0"/>
                <a:cs typeface="Times New Roman" panose="02020603050405020304" pitchFamily="18" charset="0"/>
              </a:rPr>
              <a:t> Circle[] </a:t>
            </a:r>
            <a:r>
              <a:rPr lang="en-US" altLang="en-US" sz="2800" dirty="0" err="1">
                <a:latin typeface="Courier New" panose="02070309020205020404" pitchFamily="49" charset="0"/>
                <a:cs typeface="Times New Roman" panose="02020603050405020304" pitchFamily="18" charset="0"/>
              </a:rPr>
              <a:t>circleArray</a:t>
            </a:r>
            <a:r>
              <a:rPr lang="en-US" altLang="en-US" sz="2800" dirty="0">
                <a:latin typeface="Courier New" panose="02070309020205020404" pitchFamily="49" charset="0"/>
                <a:cs typeface="Times New Roman" panose="02020603050405020304" pitchFamily="18" charset="0"/>
              </a:rPr>
              <a:t> = new Circle[10];</a:t>
            </a:r>
            <a:r>
              <a:rPr lang="en-US" altLang="en-US" sz="2800" dirty="0"/>
              <a:t> </a:t>
            </a:r>
          </a:p>
          <a:p>
            <a:pPr>
              <a:lnSpc>
                <a:spcPct val="90000"/>
              </a:lnSpc>
              <a:buFont typeface="Monotype Sorts" pitchFamily="2" charset="2"/>
              <a:buNone/>
            </a:pPr>
            <a:endParaRPr lang="en-US" altLang="en-US" sz="2800" dirty="0"/>
          </a:p>
          <a:p>
            <a:pPr>
              <a:lnSpc>
                <a:spcPct val="90000"/>
              </a:lnSpc>
              <a:buFont typeface="Monotype Sorts" pitchFamily="2" charset="2"/>
              <a:buNone/>
            </a:pPr>
            <a:r>
              <a:rPr lang="en-US" altLang="en-US" sz="3800" dirty="0">
                <a:latin typeface="Courier" charset="0"/>
                <a:cs typeface="Times New Roman" panose="02020603050405020304" pitchFamily="18" charset="0"/>
              </a:rPr>
              <a:t> </a:t>
            </a:r>
            <a:r>
              <a:rPr lang="en-US" altLang="en-US" sz="3800" dirty="0">
                <a:cs typeface="Times New Roman" panose="02020603050405020304" pitchFamily="18" charset="0"/>
              </a:rPr>
              <a:t>An array of objects is actually an </a:t>
            </a:r>
            <a:r>
              <a:rPr lang="en-US" altLang="en-US" sz="3800" i="1" dirty="0">
                <a:cs typeface="Times New Roman" panose="02020603050405020304" pitchFamily="18" charset="0"/>
              </a:rPr>
              <a:t>array of reference variables</a:t>
            </a:r>
            <a:r>
              <a:rPr lang="en-US" altLang="en-US" sz="3800" dirty="0">
                <a:cs typeface="Times New Roman" panose="02020603050405020304" pitchFamily="18" charset="0"/>
              </a:rPr>
              <a:t>. So invoking </a:t>
            </a:r>
            <a:r>
              <a:rPr lang="en-US" altLang="en-US" sz="3800" dirty="0" err="1">
                <a:cs typeface="Times New Roman" panose="02020603050405020304" pitchFamily="18" charset="0"/>
              </a:rPr>
              <a:t>circleArray</a:t>
            </a:r>
            <a:r>
              <a:rPr lang="en-US" altLang="en-US" sz="3800" dirty="0">
                <a:cs typeface="Times New Roman" panose="02020603050405020304" pitchFamily="18" charset="0"/>
              </a:rPr>
              <a:t>[1].</a:t>
            </a:r>
            <a:r>
              <a:rPr lang="en-US" altLang="en-US" sz="3800" dirty="0" err="1">
                <a:cs typeface="Times New Roman" panose="02020603050405020304" pitchFamily="18" charset="0"/>
              </a:rPr>
              <a:t>getArea</a:t>
            </a:r>
            <a:r>
              <a:rPr lang="en-US" altLang="en-US" sz="3800" dirty="0">
                <a:cs typeface="Times New Roman" panose="02020603050405020304" pitchFamily="18" charset="0"/>
              </a:rPr>
              <a:t>() involves two levels of referencing as shown in the next figure. </a:t>
            </a:r>
            <a:r>
              <a:rPr lang="en-US" altLang="en-US" sz="3800" dirty="0" err="1">
                <a:cs typeface="Times New Roman" panose="02020603050405020304" pitchFamily="18" charset="0"/>
              </a:rPr>
              <a:t>circleArray</a:t>
            </a:r>
            <a:r>
              <a:rPr lang="en-US" altLang="en-US" sz="3800" dirty="0">
                <a:cs typeface="Times New Roman" panose="02020603050405020304" pitchFamily="18" charset="0"/>
              </a:rPr>
              <a:t> references to the entire array. </a:t>
            </a:r>
            <a:r>
              <a:rPr lang="en-US" altLang="en-US" sz="3800" dirty="0" err="1">
                <a:cs typeface="Times New Roman" panose="02020603050405020304" pitchFamily="18" charset="0"/>
              </a:rPr>
              <a:t>circleArray</a:t>
            </a:r>
            <a:r>
              <a:rPr lang="en-US" altLang="en-US" sz="3800" dirty="0">
                <a:cs typeface="Times New Roman" panose="02020603050405020304" pitchFamily="18" charset="0"/>
              </a:rPr>
              <a:t>[1] references to a Circle object.</a:t>
            </a:r>
            <a:r>
              <a:rPr lang="en-US" altLang="en-US" sz="3800" dirty="0">
                <a:latin typeface="Courier" charset="0"/>
                <a:cs typeface="Times New Roman" panose="02020603050405020304" pitchFamily="18" charset="0"/>
              </a:rPr>
              <a:t> </a:t>
            </a:r>
            <a:endParaRPr lang="en-US" altLang="en-US" sz="38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06539050"/>
      </p:ext>
    </p:extLst>
  </p:cSld>
  <p:clrMapOvr>
    <a:masterClrMapping/>
  </p:clrMapOvr>
  <mc:AlternateContent xmlns:mc="http://schemas.openxmlformats.org/markup-compatibility/2006" xmlns:p14="http://schemas.microsoft.com/office/powerpoint/2010/main">
    <mc:Choice Requires="p14">
      <p:transition spd="slow" p14:dur="2000" advTm="97823"/>
    </mc:Choice>
    <mc:Fallback xmlns="">
      <p:transition spd="slow" advTm="97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TC103457515[[fn=View]]</Template>
  <TotalTime>1546</TotalTime>
  <Words>1022</Words>
  <Application>Microsoft Office PowerPoint</Application>
  <PresentationFormat>Widescreen</PresentationFormat>
  <Paragraphs>79</Paragraphs>
  <Slides>29</Slides>
  <Notes>0</Notes>
  <HiddenSlides>0</HiddenSlides>
  <MMClips>22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41" baseType="lpstr">
      <vt:lpstr>Arial</vt:lpstr>
      <vt:lpstr>Book Antiqua</vt:lpstr>
      <vt:lpstr>Calibri</vt:lpstr>
      <vt:lpstr>Century Schoolbook</vt:lpstr>
      <vt:lpstr>Courier</vt:lpstr>
      <vt:lpstr>Courier New</vt:lpstr>
      <vt:lpstr>Monotype Sorts</vt:lpstr>
      <vt:lpstr>Times New Roman</vt:lpstr>
      <vt:lpstr>Wingdings 2</vt:lpstr>
      <vt:lpstr>View</vt:lpstr>
      <vt:lpstr>Picture</vt:lpstr>
      <vt:lpstr>Microsoft Word Picture</vt:lpstr>
      <vt:lpstr>ICS 141 – Programming With Objects</vt:lpstr>
      <vt:lpstr>Schedule</vt:lpstr>
      <vt:lpstr>Object Composition</vt:lpstr>
      <vt:lpstr>Class Representation</vt:lpstr>
      <vt:lpstr>Aggregation or Composition </vt:lpstr>
      <vt:lpstr>Aggregation Between Same Class</vt:lpstr>
      <vt:lpstr>Aggregation Between Same Class</vt:lpstr>
      <vt:lpstr>Arrays of Objects</vt:lpstr>
      <vt:lpstr>Array of Objects</vt:lpstr>
      <vt:lpstr>Array of Objects, cont.</vt:lpstr>
      <vt:lpstr>Array of Objects, cont.</vt:lpstr>
      <vt:lpstr>Inheritance, Polymorphism, and dynamic binding</vt:lpstr>
      <vt:lpstr>Motivations</vt:lpstr>
      <vt:lpstr>As an example</vt:lpstr>
      <vt:lpstr>Board Example</vt:lpstr>
      <vt:lpstr>Board Example</vt:lpstr>
      <vt:lpstr>Board Example</vt:lpstr>
      <vt:lpstr>UML Class diagrams modeling inheritance</vt:lpstr>
      <vt:lpstr>PowerPoint Presentation</vt:lpstr>
      <vt:lpstr>Square Class</vt:lpstr>
      <vt:lpstr>Testing our inheritance</vt:lpstr>
      <vt:lpstr>Terminology</vt:lpstr>
      <vt:lpstr>What is inherited?</vt:lpstr>
      <vt:lpstr>Constructors</vt:lpstr>
      <vt:lpstr>Superclass’s Constructor Is Always Invoked</vt:lpstr>
      <vt:lpstr>CAUTION</vt:lpstr>
      <vt:lpstr>CAUTION</vt:lpstr>
      <vt:lpstr>Calling superclass methods</vt:lpstr>
      <vt:lpstr>The object class and its toString()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ICS 141 – Programming With Objects</dc:title>
  <dc:creator>Microsoft account</dc:creator>
  <cp:lastModifiedBy>Rob</cp:lastModifiedBy>
  <cp:revision>274</cp:revision>
  <dcterms:created xsi:type="dcterms:W3CDTF">2014-08-27T01:00:04Z</dcterms:created>
  <dcterms:modified xsi:type="dcterms:W3CDTF">2021-03-19T07:29:15Z</dcterms:modified>
</cp:coreProperties>
</file>